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8" r:id="rId3"/>
    <p:sldId id="259" r:id="rId4"/>
    <p:sldId id="260" r:id="rId5"/>
    <p:sldId id="261" r:id="rId6"/>
    <p:sldId id="262" r:id="rId7"/>
    <p:sldId id="263" r:id="rId8"/>
    <p:sldId id="265" r:id="rId9"/>
    <p:sldId id="264" r:id="rId10"/>
    <p:sldId id="269" r:id="rId11"/>
    <p:sldId id="270" r:id="rId12"/>
    <p:sldId id="273" r:id="rId13"/>
    <p:sldId id="274" r:id="rId14"/>
    <p:sldId id="271" r:id="rId15"/>
    <p:sldId id="272" r:id="rId16"/>
    <p:sldId id="275" r:id="rId17"/>
    <p:sldId id="276" r:id="rId18"/>
    <p:sldId id="277" r:id="rId19"/>
    <p:sldId id="278" r:id="rId20"/>
    <p:sldId id="279" r:id="rId21"/>
    <p:sldId id="280" r:id="rId22"/>
    <p:sldId id="283" r:id="rId2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F55896-E11C-4279-B8C6-13DD8A4A03BD}" type="datetimeFigureOut">
              <a:rPr lang="tr-TR" smtClean="0"/>
              <a:t>3.04.2020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684B37-1889-481A-9FE2-4210ED487FFD}" type="slidenum">
              <a:rPr lang="tr-TR" smtClean="0"/>
              <a:t>‹#›</a:t>
            </a:fld>
            <a:endParaRPr lang="tr-TR"/>
          </a:p>
        </p:txBody>
      </p:sp>
    </p:spTree>
    <p:extLst>
      <p:ext uri="{BB962C8B-B14F-4D97-AF65-F5344CB8AC3E}">
        <p14:creationId xmlns:p14="http://schemas.microsoft.com/office/powerpoint/2010/main" val="1490289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B1684B37-1889-481A-9FE2-4210ED487FFD}" type="slidenum">
              <a:rPr lang="tr-TR" smtClean="0"/>
              <a:t>8</a:t>
            </a:fld>
            <a:endParaRPr lang="tr-TR"/>
          </a:p>
        </p:txBody>
      </p:sp>
    </p:spTree>
    <p:extLst>
      <p:ext uri="{BB962C8B-B14F-4D97-AF65-F5344CB8AC3E}">
        <p14:creationId xmlns:p14="http://schemas.microsoft.com/office/powerpoint/2010/main" val="604749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EF9B425F-4154-4CD3-914C-5A84F746F65C}" type="datetimeFigureOut">
              <a:rPr lang="tr-TR" smtClean="0"/>
              <a:t>3.04.2020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24DDB0DC-617B-4136-BF80-98D45EDE04DE}"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F9B425F-4154-4CD3-914C-5A84F746F65C}" type="datetimeFigureOut">
              <a:rPr lang="tr-TR" smtClean="0"/>
              <a:t>3.04.2020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24DDB0DC-617B-4136-BF80-98D45EDE04DE}"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F9B425F-4154-4CD3-914C-5A84F746F65C}" type="datetimeFigureOut">
              <a:rPr lang="tr-TR" smtClean="0"/>
              <a:t>3.04.2020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24DDB0DC-617B-4136-BF80-98D45EDE04DE}" type="slidenum">
              <a:rPr lang="tr-TR" smtClean="0"/>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Başlık ve Metin Üzerind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8229600" cy="21859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3938588"/>
            <a:ext cx="8229600" cy="218757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fld id="{4A9DB9A9-1744-403F-BF13-8211AAB3D8AE}" type="slidenum">
              <a:rPr lang="tr-TR" altLang="tr-TR"/>
              <a:pPr/>
              <a:t>‹#›</a:t>
            </a:fld>
            <a:endParaRPr lang="tr-TR" altLang="tr-TR"/>
          </a:p>
        </p:txBody>
      </p:sp>
    </p:spTree>
    <p:extLst>
      <p:ext uri="{BB962C8B-B14F-4D97-AF65-F5344CB8AC3E}">
        <p14:creationId xmlns:p14="http://schemas.microsoft.com/office/powerpoint/2010/main" val="1043727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F9B425F-4154-4CD3-914C-5A84F746F65C}" type="datetimeFigureOut">
              <a:rPr lang="tr-TR" smtClean="0"/>
              <a:t>3.04.2020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24DDB0DC-617B-4136-BF80-98D45EDE04DE}"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EF9B425F-4154-4CD3-914C-5A84F746F65C}" type="datetimeFigureOut">
              <a:rPr lang="tr-TR" smtClean="0"/>
              <a:t>3.04.2020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24DDB0DC-617B-4136-BF80-98D45EDE04DE}"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EF9B425F-4154-4CD3-914C-5A84F746F65C}" type="datetimeFigureOut">
              <a:rPr lang="tr-TR" smtClean="0"/>
              <a:t>3.04.2020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24DDB0DC-617B-4136-BF80-98D45EDE04DE}"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EF9B425F-4154-4CD3-914C-5A84F746F65C}" type="datetimeFigureOut">
              <a:rPr lang="tr-TR" smtClean="0"/>
              <a:t>3.04.2020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24DDB0DC-617B-4136-BF80-98D45EDE04DE}"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EF9B425F-4154-4CD3-914C-5A84F746F65C}" type="datetimeFigureOut">
              <a:rPr lang="tr-TR" smtClean="0"/>
              <a:t>3.04.2020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24DDB0DC-617B-4136-BF80-98D45EDE04DE}"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EF9B425F-4154-4CD3-914C-5A84F746F65C}" type="datetimeFigureOut">
              <a:rPr lang="tr-TR" smtClean="0"/>
              <a:t>3.04.2020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24DDB0DC-617B-4136-BF80-98D45EDE04DE}"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EF9B425F-4154-4CD3-914C-5A84F746F65C}" type="datetimeFigureOut">
              <a:rPr lang="tr-TR" smtClean="0"/>
              <a:t>3.04.2020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24DDB0DC-617B-4136-BF80-98D45EDE04DE}"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EF9B425F-4154-4CD3-914C-5A84F746F65C}" type="datetimeFigureOut">
              <a:rPr lang="tr-TR" smtClean="0"/>
              <a:t>3.04.2020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24DDB0DC-617B-4136-BF80-98D45EDE04DE}"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9B425F-4154-4CD3-914C-5A84F746F65C}" type="datetimeFigureOut">
              <a:rPr lang="tr-TR" smtClean="0"/>
              <a:t>3.04.2020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DB0DC-617B-4136-BF80-98D45EDE04DE}"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899592" y="620688"/>
            <a:ext cx="7772400" cy="1470025"/>
          </a:xfrm>
        </p:spPr>
        <p:txBody>
          <a:bodyPr/>
          <a:lstStyle/>
          <a:p>
            <a:r>
              <a:rPr lang="tr-TR" dirty="0" smtClean="0"/>
              <a:t>Buzağı İshallerine Neden Olan Önemli Bir Sorun</a:t>
            </a:r>
            <a:endParaRPr lang="tr-TR" dirty="0"/>
          </a:p>
        </p:txBody>
      </p:sp>
      <p:sp>
        <p:nvSpPr>
          <p:cNvPr id="3" name="2 Alt Başlık"/>
          <p:cNvSpPr>
            <a:spLocks noGrp="1"/>
          </p:cNvSpPr>
          <p:nvPr>
            <p:ph type="subTitle" idx="1"/>
          </p:nvPr>
        </p:nvSpPr>
        <p:spPr>
          <a:xfrm>
            <a:off x="1331640" y="2348880"/>
            <a:ext cx="6400800" cy="1752600"/>
          </a:xfrm>
        </p:spPr>
        <p:txBody>
          <a:bodyPr>
            <a:normAutofit/>
          </a:bodyPr>
          <a:lstStyle/>
          <a:p>
            <a:r>
              <a:rPr lang="tr-TR" sz="4400" dirty="0" err="1" smtClean="0">
                <a:latin typeface="Arial Black" pitchFamily="34" charset="0"/>
              </a:rPr>
              <a:t>Kriptosporidozis</a:t>
            </a:r>
            <a:endParaRPr lang="tr-TR" sz="4400" dirty="0">
              <a:latin typeface="Arial Black" pitchFamily="34" charset="0"/>
            </a:endParaRPr>
          </a:p>
        </p:txBody>
      </p:sp>
      <p:pic>
        <p:nvPicPr>
          <p:cNvPr id="5" name="Picture 6" descr="C:\Users\SAMSUNG\Desktop\Yeni klasör (2)\IMG-20140111-00983.jpg"/>
          <p:cNvPicPr>
            <a:picLocks noChangeAspect="1" noChangeArrowheads="1"/>
          </p:cNvPicPr>
          <p:nvPr/>
        </p:nvPicPr>
        <p:blipFill>
          <a:blip r:embed="rId2" cstate="print"/>
          <a:srcRect/>
          <a:stretch>
            <a:fillRect/>
          </a:stretch>
        </p:blipFill>
        <p:spPr bwMode="auto">
          <a:xfrm>
            <a:off x="2843808" y="3284984"/>
            <a:ext cx="3900487" cy="3030538"/>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üre tablosu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33" y="1052736"/>
            <a:ext cx="7855917" cy="499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107504" y="141288"/>
            <a:ext cx="871296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3000" b="1" dirty="0" smtClean="0"/>
              <a:t>AR-DEZ SNIPER </a:t>
            </a:r>
            <a:r>
              <a:rPr lang="tr-TR" altLang="tr-TR" sz="3000" b="1" dirty="0"/>
              <a:t>ETKİNLİK SÜRE TABLOSU</a:t>
            </a:r>
          </a:p>
        </p:txBody>
      </p:sp>
    </p:spTree>
    <p:extLst>
      <p:ext uri="{BB962C8B-B14F-4D97-AF65-F5344CB8AC3E}">
        <p14:creationId xmlns:p14="http://schemas.microsoft.com/office/powerpoint/2010/main" val="72614234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85391" y="404664"/>
            <a:ext cx="7786687" cy="503238"/>
          </a:xfrm>
        </p:spPr>
        <p:txBody>
          <a:bodyPr>
            <a:normAutofit fontScale="90000"/>
          </a:bodyPr>
          <a:lstStyle/>
          <a:p>
            <a:r>
              <a:rPr lang="tr-TR" altLang="tr-TR" sz="3000" b="1" dirty="0" smtClean="0">
                <a:solidFill>
                  <a:schemeClr val="tx1"/>
                </a:solidFill>
              </a:rPr>
              <a:t> </a:t>
            </a:r>
            <a:r>
              <a:rPr lang="tr-TR" altLang="tr-TR" sz="3000" b="1" dirty="0"/>
              <a:t>AR-DEZ SNIPER </a:t>
            </a:r>
            <a:r>
              <a:rPr lang="tr-TR" altLang="tr-TR" sz="3000" b="1" dirty="0" err="1" smtClean="0">
                <a:solidFill>
                  <a:schemeClr val="tx1"/>
                </a:solidFill>
              </a:rPr>
              <a:t>SNIPER</a:t>
            </a:r>
            <a:r>
              <a:rPr lang="tr-TR" altLang="tr-TR" sz="3000" b="1" dirty="0" smtClean="0">
                <a:solidFill>
                  <a:schemeClr val="tx1"/>
                </a:solidFill>
              </a:rPr>
              <a:t> ETKİNLİK SÜRE TABLOSU</a:t>
            </a:r>
            <a:br>
              <a:rPr lang="tr-TR" altLang="tr-TR" sz="3000" b="1" dirty="0" smtClean="0">
                <a:solidFill>
                  <a:schemeClr val="tx1"/>
                </a:solidFill>
              </a:rPr>
            </a:br>
            <a:endParaRPr lang="tr-TR" altLang="tr-TR" sz="3000" b="1" dirty="0" smtClean="0">
              <a:solidFill>
                <a:schemeClr val="tx1"/>
              </a:solidFill>
            </a:endParaRPr>
          </a:p>
        </p:txBody>
      </p:sp>
      <p:pic>
        <p:nvPicPr>
          <p:cNvPr id="15363" name="Picture 3" descr="Süre Tablosu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24744"/>
            <a:ext cx="8134350" cy="493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1858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stretch>
            <a:fillRect/>
          </a:stretch>
        </p:blipFill>
        <p:spPr>
          <a:xfrm>
            <a:off x="251520" y="486193"/>
            <a:ext cx="8508437" cy="6381328"/>
          </a:xfrm>
          <a:prstGeom prst="rect">
            <a:avLst/>
          </a:prstGeom>
        </p:spPr>
      </p:pic>
      <p:sp>
        <p:nvSpPr>
          <p:cNvPr id="8" name="Metin kutusu 7"/>
          <p:cNvSpPr txBox="1"/>
          <p:nvPr/>
        </p:nvSpPr>
        <p:spPr>
          <a:xfrm>
            <a:off x="1945325" y="31978"/>
            <a:ext cx="5120825" cy="461665"/>
          </a:xfrm>
          <a:prstGeom prst="rect">
            <a:avLst/>
          </a:prstGeom>
          <a:noFill/>
        </p:spPr>
        <p:txBody>
          <a:bodyPr wrap="none" rtlCol="0">
            <a:spAutoFit/>
          </a:bodyPr>
          <a:lstStyle/>
          <a:p>
            <a:r>
              <a:rPr lang="tr-TR" sz="2400" dirty="0" smtClean="0"/>
              <a:t>ETKİLİ OLDUĞU MİKROORGANİZMALAR</a:t>
            </a:r>
            <a:endParaRPr lang="tr-TR" sz="2400" dirty="0"/>
          </a:p>
        </p:txBody>
      </p:sp>
    </p:spTree>
    <p:extLst>
      <p:ext uri="{BB962C8B-B14F-4D97-AF65-F5344CB8AC3E}">
        <p14:creationId xmlns:p14="http://schemas.microsoft.com/office/powerpoint/2010/main" val="2381088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971600" y="548680"/>
            <a:ext cx="7153327" cy="5716968"/>
          </a:xfrm>
          <a:prstGeom prst="rect">
            <a:avLst/>
          </a:prstGeom>
        </p:spPr>
      </p:pic>
    </p:spTree>
    <p:extLst>
      <p:ext uri="{BB962C8B-B14F-4D97-AF65-F5344CB8AC3E}">
        <p14:creationId xmlns:p14="http://schemas.microsoft.com/office/powerpoint/2010/main" val="29039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type="body" sz="half" idx="2"/>
          </p:nvPr>
        </p:nvSpPr>
        <p:spPr>
          <a:xfrm>
            <a:off x="323850" y="2997200"/>
            <a:ext cx="8229600" cy="3384128"/>
          </a:xfrm>
        </p:spPr>
        <p:txBody>
          <a:bodyPr>
            <a:normAutofit fontScale="92500" lnSpcReduction="20000"/>
          </a:bodyPr>
          <a:lstStyle/>
          <a:p>
            <a:pPr>
              <a:lnSpc>
                <a:spcPct val="80000"/>
              </a:lnSpc>
              <a:buNone/>
            </a:pPr>
            <a:r>
              <a:rPr lang="tr-TR" altLang="tr-TR" sz="2500" b="1" dirty="0" smtClean="0"/>
              <a:t>AR-DEZ SNIPER</a:t>
            </a:r>
            <a:r>
              <a:rPr lang="tr-TR" altLang="tr-TR" sz="2500" dirty="0" smtClean="0"/>
              <a:t> </a:t>
            </a:r>
            <a:r>
              <a:rPr lang="tr-TR" sz="2400" dirty="0" smtClean="0"/>
              <a:t>yalnızca </a:t>
            </a:r>
            <a:r>
              <a:rPr lang="tr-TR" sz="2400" dirty="0" err="1"/>
              <a:t>criptosporidiozis</a:t>
            </a:r>
            <a:r>
              <a:rPr lang="tr-TR" sz="2400" dirty="0"/>
              <a:t> oositlerine etkili değildir </a:t>
            </a:r>
            <a:endParaRPr lang="tr-TR" sz="2400" dirty="0" smtClean="0"/>
          </a:p>
          <a:p>
            <a:pPr>
              <a:lnSpc>
                <a:spcPct val="80000"/>
              </a:lnSpc>
              <a:buNone/>
            </a:pPr>
            <a:r>
              <a:rPr lang="tr-TR" sz="2400" dirty="0" smtClean="0"/>
              <a:t>Ayrıca;</a:t>
            </a:r>
          </a:p>
          <a:p>
            <a:pPr>
              <a:lnSpc>
                <a:spcPct val="80000"/>
              </a:lnSpc>
              <a:buNone/>
            </a:pPr>
            <a:endParaRPr lang="tr-TR" altLang="tr-TR" sz="2500" dirty="0" smtClean="0"/>
          </a:p>
          <a:p>
            <a:pPr eaLnBrk="1" hangingPunct="1">
              <a:lnSpc>
                <a:spcPct val="80000"/>
              </a:lnSpc>
              <a:buFont typeface="Wingdings" panose="05000000000000000000" pitchFamily="2" charset="2"/>
              <a:buChar char="ü"/>
            </a:pPr>
            <a:r>
              <a:rPr lang="tr-TR" altLang="tr-TR" sz="2500" dirty="0" smtClean="0"/>
              <a:t>Mycobacterium Bovis</a:t>
            </a:r>
          </a:p>
          <a:p>
            <a:pPr eaLnBrk="1" hangingPunct="1">
              <a:lnSpc>
                <a:spcPct val="80000"/>
              </a:lnSpc>
              <a:buFont typeface="Wingdings" panose="05000000000000000000" pitchFamily="2" charset="2"/>
              <a:buChar char="ü"/>
            </a:pPr>
            <a:r>
              <a:rPr lang="tr-TR" altLang="tr-TR" sz="2500" dirty="0" err="1" smtClean="0"/>
              <a:t>Brucella</a:t>
            </a:r>
            <a:endParaRPr lang="tr-TR" altLang="tr-TR" sz="2500" dirty="0" smtClean="0"/>
          </a:p>
          <a:p>
            <a:pPr eaLnBrk="1" hangingPunct="1">
              <a:lnSpc>
                <a:spcPct val="80000"/>
              </a:lnSpc>
              <a:buFont typeface="Wingdings" panose="05000000000000000000" pitchFamily="2" charset="2"/>
              <a:buChar char="ü"/>
            </a:pPr>
            <a:r>
              <a:rPr lang="tr-TR" altLang="tr-TR" sz="2500" dirty="0" err="1" smtClean="0"/>
              <a:t>Newcastle</a:t>
            </a:r>
            <a:r>
              <a:rPr lang="tr-TR" altLang="tr-TR" sz="2500" dirty="0" smtClean="0"/>
              <a:t> </a:t>
            </a:r>
            <a:r>
              <a:rPr lang="tr-TR" altLang="tr-TR" sz="2500" dirty="0" err="1" smtClean="0"/>
              <a:t>Disease</a:t>
            </a:r>
            <a:r>
              <a:rPr lang="tr-TR" altLang="tr-TR" sz="2500" dirty="0" smtClean="0"/>
              <a:t> </a:t>
            </a:r>
            <a:r>
              <a:rPr lang="tr-TR" altLang="tr-TR" sz="2500" dirty="0" err="1" smtClean="0"/>
              <a:t>Virus</a:t>
            </a:r>
            <a:endParaRPr lang="tr-TR" altLang="tr-TR" sz="2500" dirty="0" smtClean="0"/>
          </a:p>
          <a:p>
            <a:pPr eaLnBrk="1" hangingPunct="1">
              <a:lnSpc>
                <a:spcPct val="80000"/>
              </a:lnSpc>
              <a:buFont typeface="Wingdings" panose="05000000000000000000" pitchFamily="2" charset="2"/>
              <a:buChar char="ü"/>
            </a:pPr>
            <a:r>
              <a:rPr lang="tr-TR" altLang="tr-TR" sz="2500" dirty="0" err="1" smtClean="0"/>
              <a:t>E.coli,Coronavirus,Rotavirus</a:t>
            </a:r>
            <a:r>
              <a:rPr lang="tr-TR" altLang="tr-TR" sz="2500" dirty="0" smtClean="0"/>
              <a:t>, Parvo </a:t>
            </a:r>
            <a:r>
              <a:rPr lang="tr-TR" altLang="tr-TR" sz="2500" dirty="0" err="1" smtClean="0"/>
              <a:t>Virus</a:t>
            </a:r>
            <a:endParaRPr lang="tr-TR" altLang="tr-TR" sz="2500" dirty="0" smtClean="0"/>
          </a:p>
          <a:p>
            <a:pPr eaLnBrk="1" hangingPunct="1">
              <a:lnSpc>
                <a:spcPct val="80000"/>
              </a:lnSpc>
              <a:buFont typeface="Wingdings" panose="05000000000000000000" pitchFamily="2" charset="2"/>
              <a:buChar char="ü"/>
            </a:pPr>
            <a:r>
              <a:rPr lang="tr-TR" altLang="tr-TR" sz="2500" dirty="0" err="1" smtClean="0"/>
              <a:t>Salmonella</a:t>
            </a:r>
            <a:endParaRPr lang="tr-TR" altLang="tr-TR" sz="2500" dirty="0" smtClean="0"/>
          </a:p>
          <a:p>
            <a:pPr eaLnBrk="1" hangingPunct="1">
              <a:lnSpc>
                <a:spcPct val="80000"/>
              </a:lnSpc>
              <a:buFont typeface="Wingdings" panose="05000000000000000000" pitchFamily="2" charset="2"/>
              <a:buChar char="ü"/>
            </a:pPr>
            <a:r>
              <a:rPr lang="tr-TR" altLang="tr-TR" sz="2500" dirty="0" err="1" smtClean="0"/>
              <a:t>Foot</a:t>
            </a:r>
            <a:r>
              <a:rPr lang="tr-TR" altLang="tr-TR" sz="2500" dirty="0" smtClean="0"/>
              <a:t> </a:t>
            </a:r>
            <a:r>
              <a:rPr lang="tr-TR" altLang="tr-TR" sz="2500" dirty="0" err="1" smtClean="0"/>
              <a:t>and</a:t>
            </a:r>
            <a:r>
              <a:rPr lang="tr-TR" altLang="tr-TR" sz="2500" dirty="0" smtClean="0"/>
              <a:t> </a:t>
            </a:r>
            <a:r>
              <a:rPr lang="tr-TR" altLang="tr-TR" sz="2500" dirty="0" err="1" smtClean="0"/>
              <a:t>Mouth</a:t>
            </a:r>
            <a:r>
              <a:rPr lang="tr-TR" altLang="tr-TR" sz="2500" dirty="0" smtClean="0"/>
              <a:t> </a:t>
            </a:r>
            <a:r>
              <a:rPr lang="tr-TR" altLang="tr-TR" sz="2500" dirty="0" err="1" smtClean="0"/>
              <a:t>Disease</a:t>
            </a:r>
            <a:r>
              <a:rPr lang="tr-TR" altLang="tr-TR" sz="2500" dirty="0" smtClean="0"/>
              <a:t> (Şap)</a:t>
            </a:r>
          </a:p>
          <a:p>
            <a:pPr eaLnBrk="1" hangingPunct="1">
              <a:lnSpc>
                <a:spcPct val="80000"/>
              </a:lnSpc>
              <a:buFont typeface="Wingdings" panose="05000000000000000000" pitchFamily="2" charset="2"/>
              <a:buChar char="ü"/>
            </a:pPr>
            <a:r>
              <a:rPr lang="tr-TR" altLang="tr-TR" sz="2500" dirty="0" err="1" smtClean="0"/>
              <a:t>Corynebacterium</a:t>
            </a:r>
            <a:r>
              <a:rPr lang="tr-TR" altLang="tr-TR" sz="2500" dirty="0" smtClean="0"/>
              <a:t> Bovis</a:t>
            </a:r>
          </a:p>
          <a:p>
            <a:pPr eaLnBrk="1" hangingPunct="1">
              <a:lnSpc>
                <a:spcPct val="80000"/>
              </a:lnSpc>
              <a:buFont typeface="Wingdings" panose="05000000000000000000" pitchFamily="2" charset="2"/>
              <a:buChar char="ü"/>
            </a:pPr>
            <a:r>
              <a:rPr lang="tr-TR" altLang="tr-TR" sz="2500" dirty="0" err="1" smtClean="0"/>
              <a:t>Staphylococcus</a:t>
            </a:r>
            <a:r>
              <a:rPr lang="tr-TR" altLang="tr-TR" sz="2500" dirty="0" smtClean="0"/>
              <a:t> aureus……….ve DAHASI….</a:t>
            </a:r>
          </a:p>
          <a:p>
            <a:pPr eaLnBrk="1" hangingPunct="1"/>
            <a:endParaRPr lang="tr-TR" altLang="tr-TR" sz="2400" dirty="0" smtClean="0"/>
          </a:p>
        </p:txBody>
      </p:sp>
      <p:pic>
        <p:nvPicPr>
          <p:cNvPr id="18436" name="Picture 7" descr="farm anim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548680"/>
            <a:ext cx="6696075" cy="244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nvan 1"/>
          <p:cNvSpPr>
            <a:spLocks noGrp="1"/>
          </p:cNvSpPr>
          <p:nvPr>
            <p:ph type="title"/>
          </p:nvPr>
        </p:nvSpPr>
        <p:spPr>
          <a:xfrm>
            <a:off x="683568" y="274638"/>
            <a:ext cx="8003232" cy="706090"/>
          </a:xfrm>
        </p:spPr>
        <p:txBody>
          <a:bodyPr>
            <a:normAutofit fontScale="90000"/>
          </a:bodyPr>
          <a:lstStyle/>
          <a:p>
            <a:r>
              <a:rPr lang="tr-TR" dirty="0" smtClean="0"/>
              <a:t>Dezenfeksiyon</a:t>
            </a:r>
            <a:br>
              <a:rPr lang="tr-TR" dirty="0" smtClean="0"/>
            </a:br>
            <a:endParaRPr lang="tr-TR" dirty="0"/>
          </a:p>
        </p:txBody>
      </p:sp>
    </p:spTree>
    <p:extLst>
      <p:ext uri="{BB962C8B-B14F-4D97-AF65-F5344CB8AC3E}">
        <p14:creationId xmlns:p14="http://schemas.microsoft.com/office/powerpoint/2010/main" val="3086156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468313" y="2846388"/>
            <a:ext cx="8229600" cy="3095625"/>
          </a:xfrm>
        </p:spPr>
        <p:txBody>
          <a:bodyPr>
            <a:normAutofit lnSpcReduction="10000"/>
          </a:bodyPr>
          <a:lstStyle/>
          <a:p>
            <a:pPr>
              <a:buNone/>
            </a:pPr>
            <a:r>
              <a:rPr lang="tr-TR" altLang="tr-TR" sz="2800" dirty="0" smtClean="0"/>
              <a:t>	 </a:t>
            </a:r>
            <a:r>
              <a:rPr lang="tr-TR" altLang="tr-TR" sz="2000" dirty="0" smtClean="0"/>
              <a:t>Hayvanlar üzerindeki çizik ve hafif yaralanmalarda </a:t>
            </a:r>
            <a:r>
              <a:rPr lang="tr-TR" altLang="tr-TR" sz="2000" b="1" dirty="0" smtClean="0"/>
              <a:t>AR-DEZ SNIPER</a:t>
            </a:r>
            <a:r>
              <a:rPr lang="tr-TR" altLang="tr-TR" sz="2000" dirty="0" smtClean="0"/>
              <a:t> püskürtün. Kaşıntı, acı ve yanmaya neden olan bakterileri anında öldürecek, hayvanı serinleterek rahatlatacaktır. </a:t>
            </a:r>
            <a:r>
              <a:rPr lang="tr-TR" altLang="tr-TR" sz="2000" b="1" dirty="0"/>
              <a:t>AR-DEZ </a:t>
            </a:r>
            <a:r>
              <a:rPr lang="tr-TR" altLang="tr-TR" sz="2000" b="1" dirty="0" smtClean="0"/>
              <a:t> </a:t>
            </a:r>
            <a:r>
              <a:rPr lang="tr-TR" altLang="tr-TR" sz="2000" b="1" dirty="0" err="1" smtClean="0"/>
              <a:t>SNIPER</a:t>
            </a:r>
            <a:r>
              <a:rPr lang="tr-TR" altLang="tr-TR" sz="2000" dirty="0" err="1" smtClean="0"/>
              <a:t>’ın</a:t>
            </a:r>
            <a:r>
              <a:rPr lang="tr-TR" altLang="tr-TR" sz="2000" dirty="0" smtClean="0"/>
              <a:t> ufak yaralanmalarda merhemlerden </a:t>
            </a:r>
            <a:r>
              <a:rPr lang="tr-TR" altLang="tr-TR" sz="2000" dirty="0"/>
              <a:t>daha etkili iyileştirme özelliğini de </a:t>
            </a:r>
            <a:r>
              <a:rPr lang="tr-TR" altLang="tr-TR" sz="2000" dirty="0" smtClean="0"/>
              <a:t>göreceksiniz. Doğum sırasında ortaya çıkan amonyak sülfit gazlarını nötralize eder. Stabilize edilmiş sıvı klor dioksit, klorun aksine diğer organik bileşikler ile reaksiyona girmez, zehirli gaz üretmez. Bu yüzden canlıların bulunduğu ortamda güvenle kullanılır. Toksik etkisi yoktur, kalıntı bırakmaz, biyofilm oluşturmaz, alerjik değildir. Solunma veya cilt ile temasta hiçbir zararı yoktur.</a:t>
            </a:r>
            <a:endParaRPr lang="tr-TR" altLang="tr-TR" sz="2000" dirty="0"/>
          </a:p>
          <a:p>
            <a:endParaRPr lang="tr-TR" altLang="tr-TR" sz="2000" dirty="0"/>
          </a:p>
          <a:p>
            <a:pPr eaLnBrk="1" hangingPunct="1"/>
            <a:endParaRPr lang="tr-TR" altLang="tr-TR" sz="2800" dirty="0" smtClean="0"/>
          </a:p>
          <a:p>
            <a:pPr eaLnBrk="1" hangingPunct="1"/>
            <a:endParaRPr lang="tr-TR" altLang="tr-TR" sz="2800" dirty="0" smtClean="0"/>
          </a:p>
        </p:txBody>
      </p:sp>
      <p:pic>
        <p:nvPicPr>
          <p:cNvPr id="19459" name="3 Resim" descr="cocuk-ve-sigi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71463"/>
            <a:ext cx="619442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74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199" y="116632"/>
            <a:ext cx="8229600" cy="1143000"/>
          </a:xfrm>
        </p:spPr>
        <p:txBody>
          <a:bodyPr>
            <a:normAutofit/>
          </a:bodyPr>
          <a:lstStyle/>
          <a:p>
            <a:r>
              <a:rPr lang="tr-TR" sz="2000" dirty="0" smtClean="0"/>
              <a:t>AR-DEZ </a:t>
            </a:r>
            <a:r>
              <a:rPr lang="tr-TR" sz="2000" dirty="0" err="1" smtClean="0"/>
              <a:t>SNIPER’ın</a:t>
            </a:r>
            <a:r>
              <a:rPr lang="tr-TR" sz="2000" dirty="0" smtClean="0"/>
              <a:t> </a:t>
            </a:r>
            <a:r>
              <a:rPr lang="tr-TR" sz="2000" dirty="0"/>
              <a:t>cilde, göze, soluma veya ağız yolu ile teması durumunda </a:t>
            </a:r>
            <a:r>
              <a:rPr lang="tr-TR" sz="2000" dirty="0" err="1"/>
              <a:t>toksik</a:t>
            </a:r>
            <a:r>
              <a:rPr lang="tr-TR" sz="2000" dirty="0"/>
              <a:t> olmadığına dair EPA (ABD ÇEVRE KORUMA AJANSI) </a:t>
            </a:r>
            <a:r>
              <a:rPr lang="tr-TR" sz="2000" dirty="0" smtClean="0"/>
              <a:t>4. Seviye sertifikası </a:t>
            </a:r>
            <a:r>
              <a:rPr lang="tr-TR" sz="2000" dirty="0"/>
              <a:t>bulunmaktadır.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259632"/>
            <a:ext cx="6887081" cy="5167604"/>
          </a:xfrm>
          <a:prstGeom prst="rect">
            <a:avLst/>
          </a:prstGeom>
        </p:spPr>
      </p:pic>
    </p:spTree>
    <p:extLst>
      <p:ext uri="{BB962C8B-B14F-4D97-AF65-F5344CB8AC3E}">
        <p14:creationId xmlns:p14="http://schemas.microsoft.com/office/powerpoint/2010/main" val="2258405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700808" y="2942509"/>
            <a:ext cx="8435280" cy="490066"/>
          </a:xfrm>
        </p:spPr>
        <p:txBody>
          <a:bodyPr>
            <a:normAutofit/>
          </a:bodyPr>
          <a:lstStyle/>
          <a:p>
            <a:r>
              <a:rPr lang="tr-TR" sz="2000" b="1" dirty="0" smtClean="0"/>
              <a:t>RAPORLAR VE ÇALIŞMALAR</a:t>
            </a:r>
            <a:endParaRPr lang="tr-TR" sz="2000" b="1"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79912" y="7150"/>
            <a:ext cx="5026561" cy="6850850"/>
          </a:xfrm>
        </p:spPr>
      </p:pic>
    </p:spTree>
    <p:extLst>
      <p:ext uri="{BB962C8B-B14F-4D97-AF65-F5344CB8AC3E}">
        <p14:creationId xmlns:p14="http://schemas.microsoft.com/office/powerpoint/2010/main" val="155285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23528" y="118124"/>
            <a:ext cx="8208912" cy="6741368"/>
          </a:xfrm>
          <a:prstGeom prst="rect">
            <a:avLst/>
          </a:prstGeom>
        </p:spPr>
      </p:pic>
    </p:spTree>
    <p:extLst>
      <p:ext uri="{BB962C8B-B14F-4D97-AF65-F5344CB8AC3E}">
        <p14:creationId xmlns:p14="http://schemas.microsoft.com/office/powerpoint/2010/main" val="4191035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79512" y="116632"/>
            <a:ext cx="8856984" cy="6624736"/>
          </a:xfrm>
          <a:prstGeom prst="rect">
            <a:avLst/>
          </a:prstGeom>
        </p:spPr>
      </p:pic>
    </p:spTree>
    <p:extLst>
      <p:ext uri="{BB962C8B-B14F-4D97-AF65-F5344CB8AC3E}">
        <p14:creationId xmlns:p14="http://schemas.microsoft.com/office/powerpoint/2010/main" val="2971518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0" y="277813"/>
            <a:ext cx="8229600" cy="1143000"/>
          </a:xfrm>
        </p:spPr>
        <p:txBody>
          <a:bodyPr/>
          <a:lstStyle/>
          <a:p>
            <a:pPr eaLnBrk="1" hangingPunct="1"/>
            <a:r>
              <a:rPr lang="tr-TR" altLang="tr-TR" sz="3200" dirty="0" err="1" smtClean="0"/>
              <a:t>Kriptosporidium</a:t>
            </a:r>
            <a:endParaRPr lang="tr-TR" altLang="tr-TR" sz="3200" dirty="0" smtClean="0"/>
          </a:p>
        </p:txBody>
      </p:sp>
      <p:sp>
        <p:nvSpPr>
          <p:cNvPr id="3075" name="Rectangle 3"/>
          <p:cNvSpPr>
            <a:spLocks noGrp="1" noChangeArrowheads="1"/>
          </p:cNvSpPr>
          <p:nvPr>
            <p:ph type="body" sz="half" idx="4294967295"/>
          </p:nvPr>
        </p:nvSpPr>
        <p:spPr>
          <a:xfrm>
            <a:off x="323528" y="1412776"/>
            <a:ext cx="4038600" cy="4530725"/>
          </a:xfrm>
        </p:spPr>
        <p:txBody>
          <a:bodyPr/>
          <a:lstStyle/>
          <a:p>
            <a:pPr eaLnBrk="1" hangingPunct="1"/>
            <a:r>
              <a:rPr lang="tr-TR" altLang="tr-TR" sz="2400" dirty="0" smtClean="0"/>
              <a:t>ZOONOTİK </a:t>
            </a:r>
            <a:r>
              <a:rPr lang="tr-TR" altLang="tr-TR" sz="2400" dirty="0" err="1" smtClean="0"/>
              <a:t>Protozon</a:t>
            </a:r>
            <a:r>
              <a:rPr lang="tr-TR" altLang="tr-TR" sz="2400" dirty="0" smtClean="0"/>
              <a:t> Bir enfeksiyondur</a:t>
            </a:r>
            <a:endParaRPr lang="en-US" altLang="tr-TR" sz="2400" dirty="0" smtClean="0"/>
          </a:p>
          <a:p>
            <a:pPr eaLnBrk="1" hangingPunct="1"/>
            <a:r>
              <a:rPr lang="tr-TR" altLang="tr-TR" sz="2400" dirty="0" smtClean="0"/>
              <a:t>Çevrede uzun süre kalır</a:t>
            </a:r>
          </a:p>
          <a:p>
            <a:pPr eaLnBrk="1" hangingPunct="1"/>
            <a:r>
              <a:rPr lang="tr-TR" altLang="tr-TR" sz="2400" dirty="0" smtClean="0"/>
              <a:t>Bir çok kimyasal dezenfeksiyona karşı dirençlidir</a:t>
            </a:r>
          </a:p>
        </p:txBody>
      </p:sp>
      <p:pic>
        <p:nvPicPr>
          <p:cNvPr id="3076" name="Picture 4" descr="crypto"/>
          <p:cNvPicPr>
            <a:picLocks noChangeAspect="1" noChangeArrowheads="1"/>
          </p:cNvPicPr>
          <p:nvPr/>
        </p:nvPicPr>
        <p:blipFill>
          <a:blip r:embed="rId2" cstate="print"/>
          <a:srcRect/>
          <a:stretch>
            <a:fillRect/>
          </a:stretch>
        </p:blipFill>
        <p:spPr bwMode="auto">
          <a:xfrm>
            <a:off x="5795963" y="404813"/>
            <a:ext cx="2232025" cy="1600200"/>
          </a:xfrm>
          <a:prstGeom prst="rect">
            <a:avLst/>
          </a:prstGeom>
          <a:noFill/>
          <a:ln w="9525">
            <a:noFill/>
            <a:miter lim="800000"/>
            <a:headEnd/>
            <a:tailEnd/>
          </a:ln>
        </p:spPr>
      </p:pic>
      <p:pic>
        <p:nvPicPr>
          <p:cNvPr id="3077" name="Picture 5" descr="cryptosporidium_oocyst"/>
          <p:cNvPicPr>
            <a:picLocks noChangeAspect="1" noChangeArrowheads="1"/>
          </p:cNvPicPr>
          <p:nvPr/>
        </p:nvPicPr>
        <p:blipFill>
          <a:blip r:embed="rId3" cstate="print"/>
          <a:srcRect/>
          <a:stretch>
            <a:fillRect/>
          </a:stretch>
        </p:blipFill>
        <p:spPr bwMode="auto">
          <a:xfrm>
            <a:off x="1835150" y="3860800"/>
            <a:ext cx="2322513" cy="1949450"/>
          </a:xfrm>
          <a:prstGeom prst="rect">
            <a:avLst/>
          </a:prstGeom>
          <a:noFill/>
          <a:ln w="9525">
            <a:noFill/>
            <a:miter lim="800000"/>
            <a:headEnd/>
            <a:tailEnd/>
          </a:ln>
        </p:spPr>
      </p:pic>
      <p:pic>
        <p:nvPicPr>
          <p:cNvPr id="3078" name="Picture 6" descr="crypto"/>
          <p:cNvPicPr>
            <a:picLocks noChangeAspect="1" noChangeArrowheads="1"/>
          </p:cNvPicPr>
          <p:nvPr/>
        </p:nvPicPr>
        <p:blipFill>
          <a:blip r:embed="rId4" cstate="print"/>
          <a:srcRect/>
          <a:stretch>
            <a:fillRect/>
          </a:stretch>
        </p:blipFill>
        <p:spPr bwMode="auto">
          <a:xfrm>
            <a:off x="4284663" y="2349500"/>
            <a:ext cx="2011362" cy="1800225"/>
          </a:xfrm>
          <a:prstGeom prst="rect">
            <a:avLst/>
          </a:prstGeom>
          <a:noFill/>
          <a:ln w="9525">
            <a:noFill/>
            <a:miter lim="800000"/>
            <a:headEnd/>
            <a:tailEnd/>
          </a:ln>
        </p:spPr>
      </p:pic>
      <p:pic>
        <p:nvPicPr>
          <p:cNvPr id="3079" name="Picture 7" descr="sEZGİN bUZAĞI İSHAL 004"/>
          <p:cNvPicPr>
            <a:picLocks noChangeAspect="1" noChangeArrowheads="1"/>
          </p:cNvPicPr>
          <p:nvPr/>
        </p:nvPicPr>
        <p:blipFill>
          <a:blip r:embed="rId5" cstate="print"/>
          <a:srcRect/>
          <a:stretch>
            <a:fillRect/>
          </a:stretch>
        </p:blipFill>
        <p:spPr bwMode="auto">
          <a:xfrm>
            <a:off x="6035675" y="4292600"/>
            <a:ext cx="2640013" cy="1981200"/>
          </a:xfrm>
          <a:prstGeom prst="rect">
            <a:avLst/>
          </a:prstGeom>
          <a:noFill/>
          <a:ln w="9525">
            <a:noFill/>
            <a:miter lim="800000"/>
            <a:headEnd/>
            <a:tailEnd/>
          </a:ln>
        </p:spPr>
      </p:pic>
      <p:sp>
        <p:nvSpPr>
          <p:cNvPr id="3080" name="Altbilgi Yer Tutucusu 1"/>
          <p:cNvSpPr>
            <a:spLocks noGrp="1"/>
          </p:cNvSpPr>
          <p:nvPr>
            <p:ph type="ftr" sz="quarter" idx="11"/>
          </p:nvPr>
        </p:nvSpPr>
        <p:spPr>
          <a:noFill/>
        </p:spPr>
        <p:txBody>
          <a:bodyPr/>
          <a:lstStyle/>
          <a:p>
            <a:r>
              <a:rPr lang="tr-TR" smtClean="0"/>
              <a:t>Prof. Dr. Sezgin ŞENTÜRK</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07504" y="116632"/>
            <a:ext cx="8905606" cy="6552728"/>
          </a:xfrm>
          <a:prstGeom prst="rect">
            <a:avLst/>
          </a:prstGeom>
        </p:spPr>
      </p:pic>
    </p:spTree>
    <p:extLst>
      <p:ext uri="{BB962C8B-B14F-4D97-AF65-F5344CB8AC3E}">
        <p14:creationId xmlns:p14="http://schemas.microsoft.com/office/powerpoint/2010/main" val="790417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00877" y="116632"/>
            <a:ext cx="9036496" cy="6552728"/>
          </a:xfrm>
          <a:prstGeom prst="rect">
            <a:avLst/>
          </a:prstGeom>
        </p:spPr>
      </p:pic>
    </p:spTree>
    <p:extLst>
      <p:ext uri="{BB962C8B-B14F-4D97-AF65-F5344CB8AC3E}">
        <p14:creationId xmlns:p14="http://schemas.microsoft.com/office/powerpoint/2010/main" val="1079739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Başlık 1"/>
          <p:cNvSpPr>
            <a:spLocks noGrp="1"/>
          </p:cNvSpPr>
          <p:nvPr>
            <p:ph type="title" idx="4294967295"/>
          </p:nvPr>
        </p:nvSpPr>
        <p:spPr/>
        <p:txBody>
          <a:bodyPr/>
          <a:lstStyle/>
          <a:p>
            <a:pPr eaLnBrk="1" hangingPunct="1"/>
            <a:r>
              <a:rPr lang="tr-TR" sz="3200" b="1" dirty="0" smtClean="0">
                <a:solidFill>
                  <a:srgbClr val="000000"/>
                </a:solidFill>
              </a:rPr>
              <a:t>GENİŞ SPEKTRUMLU DEZENFEKSİYON </a:t>
            </a:r>
            <a:endParaRPr lang="tr-TR" sz="4000" dirty="0" smtClean="0"/>
          </a:p>
        </p:txBody>
      </p:sp>
      <p:sp>
        <p:nvSpPr>
          <p:cNvPr id="19459" name="İçerik Yer Tutucusu 2"/>
          <p:cNvSpPr>
            <a:spLocks noGrp="1"/>
          </p:cNvSpPr>
          <p:nvPr>
            <p:ph idx="4294967295"/>
          </p:nvPr>
        </p:nvSpPr>
        <p:spPr>
          <a:xfrm>
            <a:off x="468313" y="1419225"/>
            <a:ext cx="8229600" cy="4525963"/>
          </a:xfrm>
        </p:spPr>
        <p:txBody>
          <a:bodyPr/>
          <a:lstStyle/>
          <a:p>
            <a:pPr eaLnBrk="1" hangingPunct="1">
              <a:lnSpc>
                <a:spcPct val="90000"/>
              </a:lnSpc>
              <a:buFont typeface="Wingdings" pitchFamily="2" charset="2"/>
              <a:buChar char="ü"/>
            </a:pPr>
            <a:r>
              <a:rPr lang="tr-TR" sz="2000" dirty="0" smtClean="0"/>
              <a:t>AR-DEZ SNIPER güvenli ve kullanımı kolaydır</a:t>
            </a:r>
            <a:r>
              <a:rPr lang="tr-TR" sz="2000" smtClean="0"/>
              <a:t>. Sprey </a:t>
            </a:r>
            <a:r>
              <a:rPr lang="tr-TR" sz="2000" dirty="0" smtClean="0"/>
              <a:t>şişe ve sisleme cihazı kullanılarak uygulanabilir. </a:t>
            </a:r>
          </a:p>
          <a:p>
            <a:pPr eaLnBrk="1" hangingPunct="1">
              <a:lnSpc>
                <a:spcPct val="90000"/>
              </a:lnSpc>
              <a:buFont typeface="Wingdings" pitchFamily="2" charset="2"/>
              <a:buChar char="ü"/>
            </a:pPr>
            <a:r>
              <a:rPr lang="tr-TR" sz="2000" dirty="0" smtClean="0"/>
              <a:t>AR-DEZ SNIPER aşındırıcı ve yanıcı değildir, çevre dostudur. Kimyasal kalıntı ve tabaka bırakmaz. AR-DEZ </a:t>
            </a:r>
            <a:r>
              <a:rPr lang="tr-TR" sz="2000" dirty="0" err="1" smtClean="0"/>
              <a:t>SNIPER’ın</a:t>
            </a:r>
            <a:r>
              <a:rPr lang="tr-TR" sz="2000" dirty="0" smtClean="0"/>
              <a:t> özel formülü bir dizi kirliliğe sebep olan maddelerin etkisiz hale getirilmesi ve yok edilmesi için özel olarak tasarlanmıştır.</a:t>
            </a:r>
          </a:p>
          <a:p>
            <a:pPr eaLnBrk="1" hangingPunct="1">
              <a:lnSpc>
                <a:spcPct val="90000"/>
              </a:lnSpc>
              <a:buFont typeface="Wingdings" pitchFamily="2" charset="2"/>
              <a:buChar char="ü"/>
            </a:pPr>
            <a:r>
              <a:rPr lang="tr-TR" sz="2000" dirty="0" smtClean="0"/>
              <a:t>AR-DEZ SNIPER, EPA IV. SEVİYEDEN SERTİFİKALIDIR. (KABUL EDİLEN EN DÜŞÜK SEVİYE)</a:t>
            </a:r>
          </a:p>
          <a:p>
            <a:pPr eaLnBrk="1" hangingPunct="1">
              <a:lnSpc>
                <a:spcPct val="90000"/>
              </a:lnSpc>
              <a:buFont typeface="Wingdings" pitchFamily="2" charset="2"/>
              <a:buChar char="ü"/>
            </a:pPr>
            <a:r>
              <a:rPr lang="tr-TR" sz="2000" b="1" dirty="0" smtClean="0"/>
              <a:t>T.C. Sağlık Bakanlığı Türkiye Halk Sağlığı Kurumu Biyosidal Ürün Ruhsatlıdır.</a:t>
            </a:r>
            <a:endParaRPr lang="tr-TR" sz="2000" dirty="0" smtClean="0"/>
          </a:p>
          <a:p>
            <a:pPr eaLnBrk="1" hangingPunct="1">
              <a:lnSpc>
                <a:spcPct val="90000"/>
              </a:lnSpc>
              <a:buFont typeface="Wingdings" pitchFamily="2" charset="2"/>
              <a:buChar char="ü"/>
            </a:pPr>
            <a:endParaRPr lang="tr-TR" sz="2500" dirty="0" smtClean="0"/>
          </a:p>
          <a:p>
            <a:pPr eaLnBrk="1" hangingPunct="1">
              <a:lnSpc>
                <a:spcPct val="90000"/>
              </a:lnSpc>
              <a:buFont typeface="Wingdings" pitchFamily="2" charset="2"/>
              <a:buChar char="ü"/>
            </a:pPr>
            <a:endParaRPr lang="tr-TR" sz="2500" dirty="0" smtClean="0"/>
          </a:p>
        </p:txBody>
      </p:sp>
      <p:pic>
        <p:nvPicPr>
          <p:cNvPr id="19461" name="Picture 5" descr="corner_greenfootpr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815" y="5451475"/>
            <a:ext cx="9556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E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402263"/>
            <a:ext cx="11525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nsf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413" y="5473700"/>
            <a:ext cx="10810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5" descr="ArDez_sniper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6485" y="5560393"/>
            <a:ext cx="1483100" cy="90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Resim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12324" y="5432425"/>
            <a:ext cx="1223963"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4175" y="5521325"/>
            <a:ext cx="1398667" cy="1031875"/>
          </a:xfrm>
          <a:prstGeom prst="rect">
            <a:avLst/>
          </a:prstGeom>
        </p:spPr>
      </p:pic>
    </p:spTree>
    <p:extLst>
      <p:ext uri="{BB962C8B-B14F-4D97-AF65-F5344CB8AC3E}">
        <p14:creationId xmlns:p14="http://schemas.microsoft.com/office/powerpoint/2010/main" val="2128966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p:txBody>
          <a:bodyPr/>
          <a:lstStyle/>
          <a:p>
            <a:pPr eaLnBrk="1" hangingPunct="1"/>
            <a:r>
              <a:rPr lang="tr-TR" altLang="tr-TR" sz="2400" dirty="0" smtClean="0"/>
              <a:t>Oositlerle </a:t>
            </a:r>
            <a:r>
              <a:rPr lang="tr-TR" altLang="tr-TR" sz="2400" dirty="0" err="1" smtClean="0"/>
              <a:t>Enfekte</a:t>
            </a:r>
            <a:r>
              <a:rPr lang="tr-TR" altLang="tr-TR" sz="2400" dirty="0" smtClean="0"/>
              <a:t> yem ve suyun alınımı,</a:t>
            </a:r>
          </a:p>
          <a:p>
            <a:pPr eaLnBrk="1" hangingPunct="1"/>
            <a:r>
              <a:rPr lang="tr-TR" altLang="tr-TR" sz="2400" dirty="0" smtClean="0"/>
              <a:t>Doğum esnasında annenin </a:t>
            </a:r>
            <a:r>
              <a:rPr lang="tr-TR" altLang="tr-TR" sz="2400" dirty="0" err="1" smtClean="0"/>
              <a:t>perianal</a:t>
            </a:r>
            <a:r>
              <a:rPr lang="tr-TR" altLang="tr-TR" sz="2400" dirty="0" smtClean="0"/>
              <a:t> bölgesi veya dışkısı ile buzağının kontağı</a:t>
            </a:r>
          </a:p>
          <a:p>
            <a:pPr eaLnBrk="1" hangingPunct="1"/>
            <a:r>
              <a:rPr lang="tr-TR" altLang="tr-TR" sz="2400" dirty="0" smtClean="0"/>
              <a:t>Kripto ile </a:t>
            </a:r>
            <a:r>
              <a:rPr lang="tr-TR" altLang="tr-TR" sz="2400" dirty="0" err="1" smtClean="0"/>
              <a:t>enfekte</a:t>
            </a:r>
            <a:r>
              <a:rPr lang="tr-TR" altLang="tr-TR" sz="2400" dirty="0" smtClean="0"/>
              <a:t> buzağıların birbirlerini yalaması</a:t>
            </a:r>
          </a:p>
          <a:p>
            <a:pPr eaLnBrk="1" hangingPunct="1"/>
            <a:r>
              <a:rPr lang="tr-TR" altLang="tr-TR" sz="2400" dirty="0" smtClean="0"/>
              <a:t>Oositlerle </a:t>
            </a:r>
            <a:r>
              <a:rPr lang="tr-TR" altLang="tr-TR" sz="2400" dirty="0" err="1" smtClean="0"/>
              <a:t>enfekte</a:t>
            </a:r>
            <a:r>
              <a:rPr lang="tr-TR" altLang="tr-TR" sz="2400" dirty="0" smtClean="0"/>
              <a:t> çevresel </a:t>
            </a:r>
            <a:r>
              <a:rPr lang="tr-TR" altLang="tr-TR" sz="2400" dirty="0" err="1" smtClean="0"/>
              <a:t>materyeli</a:t>
            </a:r>
            <a:r>
              <a:rPr lang="tr-TR" altLang="tr-TR" sz="2400" dirty="0" smtClean="0"/>
              <a:t> yalamaları</a:t>
            </a:r>
          </a:p>
          <a:p>
            <a:pPr eaLnBrk="1" hangingPunct="1"/>
            <a:r>
              <a:rPr lang="tr-TR" altLang="tr-TR" sz="2400" dirty="0" smtClean="0"/>
              <a:t>Bakıcıların </a:t>
            </a:r>
            <a:r>
              <a:rPr lang="tr-TR" altLang="tr-TR" sz="2400" dirty="0" err="1" smtClean="0"/>
              <a:t>enfekte</a:t>
            </a:r>
            <a:r>
              <a:rPr lang="tr-TR" altLang="tr-TR" sz="2400" dirty="0" smtClean="0"/>
              <a:t>  elleri</a:t>
            </a:r>
          </a:p>
        </p:txBody>
      </p:sp>
      <p:sp>
        <p:nvSpPr>
          <p:cNvPr id="8195" name="Rectangle 4"/>
          <p:cNvSpPr>
            <a:spLocks noGrp="1" noChangeArrowheads="1"/>
          </p:cNvSpPr>
          <p:nvPr>
            <p:ph type="title"/>
          </p:nvPr>
        </p:nvSpPr>
        <p:spPr>
          <a:noFill/>
        </p:spPr>
        <p:txBody>
          <a:bodyPr/>
          <a:lstStyle/>
          <a:p>
            <a:pPr eaLnBrk="1" hangingPunct="1"/>
            <a:r>
              <a:rPr lang="tr-TR" altLang="tr-TR" smtClean="0"/>
              <a:t>Hastalık nasıl Bulaşır?</a:t>
            </a:r>
          </a:p>
        </p:txBody>
      </p:sp>
      <p:sp>
        <p:nvSpPr>
          <p:cNvPr id="6" name="5 Patlama 2"/>
          <p:cNvSpPr/>
          <p:nvPr/>
        </p:nvSpPr>
        <p:spPr>
          <a:xfrm>
            <a:off x="3348038" y="3644900"/>
            <a:ext cx="4176712" cy="2232025"/>
          </a:xfrm>
          <a:prstGeom prst="irregularSeal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dirty="0"/>
              <a:t>Oral – </a:t>
            </a:r>
            <a:r>
              <a:rPr lang="tr-TR" dirty="0" err="1"/>
              <a:t>fekal</a:t>
            </a:r>
            <a:r>
              <a:rPr lang="tr-TR" dirty="0"/>
              <a:t> bulaşma</a:t>
            </a:r>
          </a:p>
        </p:txBody>
      </p:sp>
      <p:sp>
        <p:nvSpPr>
          <p:cNvPr id="8197" name="Altbilgi Yer Tutucusu 1"/>
          <p:cNvSpPr>
            <a:spLocks noGrp="1"/>
          </p:cNvSpPr>
          <p:nvPr>
            <p:ph type="ftr" sz="quarter" idx="11"/>
          </p:nvPr>
        </p:nvSpPr>
        <p:spPr>
          <a:noFill/>
        </p:spPr>
        <p:txBody>
          <a:bodyPr/>
          <a:lstStyle/>
          <a:p>
            <a:r>
              <a:rPr lang="tr-TR" smtClean="0"/>
              <a:t>Prof. Dr. Sezgin ŞENTÜRK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277813"/>
            <a:ext cx="8229600" cy="1143000"/>
          </a:xfrm>
        </p:spPr>
        <p:txBody>
          <a:bodyPr/>
          <a:lstStyle/>
          <a:p>
            <a:pPr eaLnBrk="1" hangingPunct="1"/>
            <a:r>
              <a:rPr lang="tr-TR" altLang="tr-TR" sz="3200" b="1" smtClean="0"/>
              <a:t>Kriptosporidiosis olgularında genel klinik görünümü</a:t>
            </a:r>
          </a:p>
        </p:txBody>
      </p:sp>
      <p:sp>
        <p:nvSpPr>
          <p:cNvPr id="10243" name="Rectangle 3"/>
          <p:cNvSpPr>
            <a:spLocks noGrp="1" noChangeArrowheads="1"/>
          </p:cNvSpPr>
          <p:nvPr>
            <p:ph type="body" sz="half" idx="4294967295"/>
          </p:nvPr>
        </p:nvSpPr>
        <p:spPr>
          <a:xfrm>
            <a:off x="0" y="1268413"/>
            <a:ext cx="4500563" cy="4608512"/>
          </a:xfrm>
        </p:spPr>
        <p:txBody>
          <a:bodyPr/>
          <a:lstStyle/>
          <a:p>
            <a:pPr eaLnBrk="1" hangingPunct="1">
              <a:lnSpc>
                <a:spcPct val="80000"/>
              </a:lnSpc>
            </a:pPr>
            <a:endParaRPr lang="tr-TR" altLang="tr-TR" sz="1600" dirty="0" smtClean="0"/>
          </a:p>
          <a:p>
            <a:pPr lvl="1" eaLnBrk="1" hangingPunct="1">
              <a:lnSpc>
                <a:spcPct val="80000"/>
              </a:lnSpc>
            </a:pPr>
            <a:r>
              <a:rPr lang="tr-TR" altLang="tr-TR" sz="1600" dirty="0" smtClean="0"/>
              <a:t>Genellikle 5-25 günlük buzağılarda  klinik olarak yansır.</a:t>
            </a:r>
          </a:p>
          <a:p>
            <a:pPr lvl="1" eaLnBrk="1" hangingPunct="1">
              <a:lnSpc>
                <a:spcPct val="80000"/>
              </a:lnSpc>
            </a:pPr>
            <a:r>
              <a:rPr lang="tr-TR" altLang="tr-TR" sz="1600" dirty="0" smtClean="0"/>
              <a:t>4-14 gün en çok görüldüğü zaman</a:t>
            </a:r>
          </a:p>
          <a:p>
            <a:pPr lvl="1" eaLnBrk="1" hangingPunct="1">
              <a:lnSpc>
                <a:spcPct val="80000"/>
              </a:lnSpc>
            </a:pPr>
            <a:r>
              <a:rPr lang="tr-TR" altLang="tr-TR" sz="1600" dirty="0" smtClean="0"/>
              <a:t>4 aylıktan büyüklerde </a:t>
            </a:r>
            <a:r>
              <a:rPr lang="tr-TR" altLang="tr-TR" sz="1600" dirty="0" err="1" smtClean="0"/>
              <a:t>subklinik</a:t>
            </a:r>
            <a:endParaRPr lang="tr-TR" altLang="tr-TR" sz="1600" dirty="0" smtClean="0"/>
          </a:p>
          <a:p>
            <a:pPr lvl="1" eaLnBrk="1" hangingPunct="1">
              <a:lnSpc>
                <a:spcPct val="80000"/>
              </a:lnSpc>
            </a:pPr>
            <a:r>
              <a:rPr lang="tr-TR" altLang="tr-TR" sz="1600" dirty="0" err="1" smtClean="0"/>
              <a:t>Morbititesi</a:t>
            </a:r>
            <a:r>
              <a:rPr lang="tr-TR" altLang="tr-TR" sz="1600" dirty="0" smtClean="0"/>
              <a:t> yüksek,  </a:t>
            </a:r>
            <a:r>
              <a:rPr lang="tr-TR" altLang="tr-TR" sz="1600" dirty="0" err="1" smtClean="0"/>
              <a:t>mortalitesi</a:t>
            </a:r>
            <a:r>
              <a:rPr lang="tr-TR" altLang="tr-TR" sz="1600" dirty="0" smtClean="0"/>
              <a:t> düşük </a:t>
            </a:r>
          </a:p>
          <a:p>
            <a:pPr lvl="1" eaLnBrk="1" hangingPunct="1">
              <a:lnSpc>
                <a:spcPct val="80000"/>
              </a:lnSpc>
            </a:pPr>
            <a:r>
              <a:rPr lang="tr-TR" altLang="tr-TR" sz="1600" dirty="0" smtClean="0"/>
              <a:t>Sarı renkli, mukuslu bazen kanlı bir ishal</a:t>
            </a:r>
          </a:p>
          <a:p>
            <a:pPr lvl="1" eaLnBrk="1" hangingPunct="1">
              <a:lnSpc>
                <a:spcPct val="80000"/>
              </a:lnSpc>
            </a:pPr>
            <a:r>
              <a:rPr lang="tr-TR" altLang="tr-TR" sz="1600" dirty="0" smtClean="0"/>
              <a:t>Hafif </a:t>
            </a:r>
            <a:r>
              <a:rPr lang="tr-TR" altLang="tr-TR" sz="1600" dirty="0" err="1" smtClean="0"/>
              <a:t>dehidrasyon</a:t>
            </a:r>
            <a:r>
              <a:rPr lang="tr-TR" altLang="tr-TR" sz="1600" dirty="0" smtClean="0"/>
              <a:t>, </a:t>
            </a:r>
          </a:p>
          <a:p>
            <a:pPr lvl="1" eaLnBrk="1" hangingPunct="1">
              <a:lnSpc>
                <a:spcPct val="80000"/>
              </a:lnSpc>
            </a:pPr>
            <a:r>
              <a:rPr lang="tr-TR" altLang="tr-TR" sz="1600" dirty="0" smtClean="0"/>
              <a:t>Bazen iştah iyi olmasına karşın buzağılarda yerde yatma ve ayağa kalkamama gözlenebilir</a:t>
            </a:r>
          </a:p>
          <a:p>
            <a:pPr lvl="1" eaLnBrk="1" hangingPunct="1">
              <a:lnSpc>
                <a:spcPct val="80000"/>
              </a:lnSpc>
            </a:pPr>
            <a:r>
              <a:rPr lang="tr-TR" altLang="tr-TR" sz="1600" dirty="0"/>
              <a:t>B</a:t>
            </a:r>
            <a:r>
              <a:rPr lang="tr-TR" altLang="tr-TR" sz="1600" dirty="0" smtClean="0"/>
              <a:t>uzağılarda </a:t>
            </a:r>
            <a:r>
              <a:rPr lang="tr-TR" altLang="tr-TR" sz="1600" dirty="0" err="1" smtClean="0"/>
              <a:t>immunsupresyon</a:t>
            </a:r>
            <a:r>
              <a:rPr lang="tr-TR" altLang="tr-TR" sz="1600" dirty="0" smtClean="0"/>
              <a:t> yaratan bir faktör mevcuttur.</a:t>
            </a:r>
          </a:p>
          <a:p>
            <a:pPr lvl="1" eaLnBrk="1" hangingPunct="1">
              <a:lnSpc>
                <a:spcPct val="80000"/>
              </a:lnSpc>
            </a:pPr>
            <a:r>
              <a:rPr lang="tr-TR" altLang="tr-TR" sz="1600" dirty="0" smtClean="0"/>
              <a:t>İyileşme 4-6 haftayı bulabilir               ( (barsak </a:t>
            </a:r>
            <a:r>
              <a:rPr lang="tr-TR" altLang="tr-TR" sz="1600" dirty="0" err="1" smtClean="0"/>
              <a:t>rejenerasyonu</a:t>
            </a:r>
            <a:r>
              <a:rPr lang="tr-TR" altLang="tr-TR" sz="1600" dirty="0" smtClean="0"/>
              <a:t>)</a:t>
            </a:r>
          </a:p>
          <a:p>
            <a:pPr lvl="1" eaLnBrk="1" hangingPunct="1">
              <a:lnSpc>
                <a:spcPct val="80000"/>
              </a:lnSpc>
              <a:buFontTx/>
              <a:buNone/>
            </a:pPr>
            <a:endParaRPr lang="tr-TR" altLang="tr-TR" sz="1600" dirty="0" smtClean="0"/>
          </a:p>
          <a:p>
            <a:pPr eaLnBrk="1" hangingPunct="1">
              <a:lnSpc>
                <a:spcPct val="80000"/>
              </a:lnSpc>
            </a:pPr>
            <a:endParaRPr lang="tr-TR" altLang="tr-TR" sz="1600" dirty="0" smtClean="0"/>
          </a:p>
          <a:p>
            <a:pPr eaLnBrk="1" hangingPunct="1">
              <a:lnSpc>
                <a:spcPct val="80000"/>
              </a:lnSpc>
            </a:pPr>
            <a:endParaRPr lang="tr-TR" altLang="tr-TR" sz="1600" dirty="0" smtClean="0"/>
          </a:p>
        </p:txBody>
      </p:sp>
      <p:pic>
        <p:nvPicPr>
          <p:cNvPr id="10244" name="Picture 4" descr="100_0464"/>
          <p:cNvPicPr>
            <a:picLocks noChangeAspect="1" noChangeArrowheads="1"/>
          </p:cNvPicPr>
          <p:nvPr/>
        </p:nvPicPr>
        <p:blipFill>
          <a:blip r:embed="rId2" cstate="print"/>
          <a:srcRect/>
          <a:stretch>
            <a:fillRect/>
          </a:stretch>
        </p:blipFill>
        <p:spPr bwMode="auto">
          <a:xfrm>
            <a:off x="4079875" y="4221163"/>
            <a:ext cx="2220913" cy="1905000"/>
          </a:xfrm>
          <a:prstGeom prst="rect">
            <a:avLst/>
          </a:prstGeom>
          <a:noFill/>
          <a:ln w="9525">
            <a:noFill/>
            <a:miter lim="800000"/>
            <a:headEnd/>
            <a:tailEnd/>
          </a:ln>
        </p:spPr>
      </p:pic>
      <p:pic>
        <p:nvPicPr>
          <p:cNvPr id="10245" name="Picture 6"/>
          <p:cNvPicPr>
            <a:picLocks noChangeAspect="1" noChangeArrowheads="1"/>
          </p:cNvPicPr>
          <p:nvPr/>
        </p:nvPicPr>
        <p:blipFill>
          <a:blip r:embed="rId3" cstate="print"/>
          <a:srcRect/>
          <a:stretch>
            <a:fillRect/>
          </a:stretch>
        </p:blipFill>
        <p:spPr bwMode="auto">
          <a:xfrm>
            <a:off x="6372225" y="4221163"/>
            <a:ext cx="2519363" cy="1963737"/>
          </a:xfrm>
          <a:prstGeom prst="rect">
            <a:avLst/>
          </a:prstGeom>
          <a:noFill/>
          <a:ln w="9525">
            <a:noFill/>
            <a:miter lim="800000"/>
            <a:headEnd/>
            <a:tailEnd/>
          </a:ln>
        </p:spPr>
      </p:pic>
      <p:pic>
        <p:nvPicPr>
          <p:cNvPr id="10246" name="Picture 7" descr="100_1214"/>
          <p:cNvPicPr>
            <a:picLocks noChangeAspect="1" noChangeArrowheads="1"/>
          </p:cNvPicPr>
          <p:nvPr/>
        </p:nvPicPr>
        <p:blipFill>
          <a:blip r:embed="rId4" cstate="print"/>
          <a:srcRect/>
          <a:stretch>
            <a:fillRect/>
          </a:stretch>
        </p:blipFill>
        <p:spPr bwMode="auto">
          <a:xfrm>
            <a:off x="5076825" y="1466850"/>
            <a:ext cx="3240088" cy="2428875"/>
          </a:xfrm>
          <a:prstGeom prst="rect">
            <a:avLst/>
          </a:prstGeom>
          <a:noFill/>
          <a:ln w="9525">
            <a:noFill/>
            <a:miter lim="800000"/>
            <a:headEnd/>
            <a:tailEnd/>
          </a:ln>
        </p:spPr>
      </p:pic>
      <p:sp>
        <p:nvSpPr>
          <p:cNvPr id="10247" name="Altbilgi Yer Tutucusu 1"/>
          <p:cNvSpPr>
            <a:spLocks noGrp="1"/>
          </p:cNvSpPr>
          <p:nvPr>
            <p:ph type="ftr" sz="quarter" idx="11"/>
          </p:nvPr>
        </p:nvSpPr>
        <p:spPr>
          <a:noFill/>
        </p:spPr>
        <p:txBody>
          <a:bodyPr/>
          <a:lstStyle/>
          <a:p>
            <a:r>
              <a:rPr lang="tr-TR" smtClean="0"/>
              <a:t>Prof. Dr. Sezgin ŞENTÜRK</a:t>
            </a:r>
          </a:p>
        </p:txBody>
      </p:sp>
      <p:sp>
        <p:nvSpPr>
          <p:cNvPr id="8" name="7 Metin kutusu"/>
          <p:cNvSpPr txBox="1"/>
          <p:nvPr/>
        </p:nvSpPr>
        <p:spPr>
          <a:xfrm>
            <a:off x="5580063" y="3860800"/>
            <a:ext cx="2016125" cy="3698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tr-TR" dirty="0" err="1"/>
              <a:t>Şentürk</a:t>
            </a:r>
            <a:r>
              <a:rPr lang="tr-TR" dirty="0"/>
              <a:t>, 2012</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tr-TR" altLang="tr-TR" sz="2000" smtClean="0"/>
              <a:t>Bazı hayvanlarda şiddetli depresyon ve ayağa kalmama görülebilir</a:t>
            </a:r>
          </a:p>
        </p:txBody>
      </p:sp>
      <p:pic>
        <p:nvPicPr>
          <p:cNvPr id="15363" name="Picture 4" descr="IMG00603-20120822-1535"/>
          <p:cNvPicPr>
            <a:picLocks noGrp="1" noChangeAspect="1" noChangeArrowheads="1"/>
          </p:cNvPicPr>
          <p:nvPr>
            <p:ph type="body" sz="half" idx="1"/>
          </p:nvPr>
        </p:nvPicPr>
        <p:blipFill>
          <a:blip r:embed="rId2" cstate="print"/>
          <a:srcRect/>
          <a:stretch>
            <a:fillRect/>
          </a:stretch>
        </p:blipFill>
        <p:spPr>
          <a:xfrm>
            <a:off x="1101725" y="1168400"/>
            <a:ext cx="3325813" cy="2493963"/>
          </a:xfrm>
          <a:noFill/>
        </p:spPr>
      </p:pic>
      <p:pic>
        <p:nvPicPr>
          <p:cNvPr id="15364" name="Picture 6" descr="IMG-20130214-00078"/>
          <p:cNvPicPr>
            <a:picLocks noGrp="1" noChangeAspect="1" noChangeArrowheads="1"/>
          </p:cNvPicPr>
          <p:nvPr>
            <p:ph type="body" sz="half" idx="2"/>
          </p:nvPr>
        </p:nvPicPr>
        <p:blipFill>
          <a:blip r:embed="rId3" cstate="print"/>
          <a:srcRect/>
          <a:stretch>
            <a:fillRect/>
          </a:stretch>
        </p:blipFill>
        <p:spPr>
          <a:xfrm>
            <a:off x="4648200" y="1814513"/>
            <a:ext cx="4038600" cy="4095750"/>
          </a:xfrm>
          <a:noFill/>
        </p:spPr>
      </p:pic>
      <p:pic>
        <p:nvPicPr>
          <p:cNvPr id="15365" name="Picture 5"/>
          <p:cNvPicPr>
            <a:picLocks noChangeAspect="1" noChangeArrowheads="1"/>
          </p:cNvPicPr>
          <p:nvPr/>
        </p:nvPicPr>
        <p:blipFill>
          <a:blip r:embed="rId4" cstate="print"/>
          <a:srcRect/>
          <a:stretch>
            <a:fillRect/>
          </a:stretch>
        </p:blipFill>
        <p:spPr bwMode="auto">
          <a:xfrm>
            <a:off x="1116013" y="3716338"/>
            <a:ext cx="3263900" cy="2449512"/>
          </a:xfrm>
          <a:prstGeom prst="rect">
            <a:avLst/>
          </a:prstGeom>
          <a:noFill/>
          <a:ln w="9525">
            <a:noFill/>
            <a:miter lim="800000"/>
            <a:headEnd/>
            <a:tailEnd/>
          </a:ln>
        </p:spPr>
      </p:pic>
      <p:sp>
        <p:nvSpPr>
          <p:cNvPr id="15366" name="Altbilgi Yer Tutucusu 1"/>
          <p:cNvSpPr>
            <a:spLocks noGrp="1"/>
          </p:cNvSpPr>
          <p:nvPr>
            <p:ph type="ftr" sz="quarter" idx="11"/>
          </p:nvPr>
        </p:nvSpPr>
        <p:spPr>
          <a:noFill/>
        </p:spPr>
        <p:txBody>
          <a:bodyPr/>
          <a:lstStyle/>
          <a:p>
            <a:r>
              <a:rPr lang="tr-TR" smtClean="0"/>
              <a:t>Prof. Dr. Sezgin ŞENTÜRK</a:t>
            </a:r>
          </a:p>
        </p:txBody>
      </p:sp>
      <p:sp>
        <p:nvSpPr>
          <p:cNvPr id="15367" name="6 Metin kutusu"/>
          <p:cNvSpPr txBox="1">
            <a:spLocks noChangeArrowheads="1"/>
          </p:cNvSpPr>
          <p:nvPr/>
        </p:nvSpPr>
        <p:spPr bwMode="auto">
          <a:xfrm>
            <a:off x="3348038" y="3429000"/>
            <a:ext cx="1620837" cy="369888"/>
          </a:xfrm>
          <a:prstGeom prst="rect">
            <a:avLst/>
          </a:prstGeom>
          <a:solidFill>
            <a:schemeClr val="bg1"/>
          </a:solidFill>
          <a:ln w="9525">
            <a:noFill/>
            <a:miter lim="800000"/>
            <a:headEnd/>
            <a:tailEnd/>
          </a:ln>
        </p:spPr>
        <p:txBody>
          <a:bodyPr wrap="none">
            <a:spAutoFit/>
          </a:bodyPr>
          <a:lstStyle/>
          <a:p>
            <a:r>
              <a:rPr lang="tr-TR"/>
              <a:t>Şentürk, 2013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8313" y="260350"/>
            <a:ext cx="8229600" cy="720725"/>
          </a:xfrm>
        </p:spPr>
        <p:txBody>
          <a:bodyPr>
            <a:noAutofit/>
          </a:bodyPr>
          <a:lstStyle/>
          <a:p>
            <a:pPr eaLnBrk="1" hangingPunct="1"/>
            <a:r>
              <a:rPr lang="tr-TR" altLang="tr-TR" sz="2800" dirty="0" smtClean="0"/>
              <a:t>İkincil enfeksiyonlarla zemin hazırlar ve </a:t>
            </a:r>
            <a:r>
              <a:rPr lang="tr-TR" altLang="tr-TR" sz="2800" dirty="0" err="1" smtClean="0"/>
              <a:t>mortalitenin</a:t>
            </a:r>
            <a:r>
              <a:rPr lang="tr-TR" altLang="tr-TR" sz="2800" dirty="0" smtClean="0"/>
              <a:t> yüksek seyretmesine neden olur</a:t>
            </a:r>
          </a:p>
        </p:txBody>
      </p:sp>
      <p:pic>
        <p:nvPicPr>
          <p:cNvPr id="18435" name="Picture 4" descr="Bandırma-20130410-00321"/>
          <p:cNvPicPr>
            <a:picLocks noGrp="1" noChangeAspect="1" noChangeArrowheads="1"/>
          </p:cNvPicPr>
          <p:nvPr>
            <p:ph type="body" sz="half" idx="1"/>
          </p:nvPr>
        </p:nvPicPr>
        <p:blipFill>
          <a:blip r:embed="rId2" cstate="print"/>
          <a:srcRect/>
          <a:stretch>
            <a:fillRect/>
          </a:stretch>
        </p:blipFill>
        <p:spPr>
          <a:xfrm>
            <a:off x="395288" y="1628775"/>
            <a:ext cx="3097212" cy="2322513"/>
          </a:xfrm>
          <a:noFill/>
        </p:spPr>
      </p:pic>
      <p:pic>
        <p:nvPicPr>
          <p:cNvPr id="18436" name="Picture 6"/>
          <p:cNvPicPr>
            <a:picLocks noGrp="1" noChangeAspect="1" noChangeArrowheads="1"/>
          </p:cNvPicPr>
          <p:nvPr>
            <p:ph type="body" sz="half" idx="2"/>
          </p:nvPr>
        </p:nvPicPr>
        <p:blipFill>
          <a:blip r:embed="rId3" cstate="print"/>
          <a:srcRect/>
          <a:stretch>
            <a:fillRect/>
          </a:stretch>
        </p:blipFill>
        <p:spPr>
          <a:xfrm>
            <a:off x="5364163" y="1700213"/>
            <a:ext cx="3167062" cy="2376487"/>
          </a:xfrm>
          <a:noFill/>
        </p:spPr>
      </p:pic>
      <p:sp>
        <p:nvSpPr>
          <p:cNvPr id="18437" name="Rectangle 7"/>
          <p:cNvSpPr>
            <a:spLocks noChangeArrowheads="1"/>
          </p:cNvSpPr>
          <p:nvPr/>
        </p:nvSpPr>
        <p:spPr bwMode="auto">
          <a:xfrm>
            <a:off x="1116013" y="1412875"/>
            <a:ext cx="1439862" cy="360363"/>
          </a:xfrm>
          <a:prstGeom prst="rect">
            <a:avLst/>
          </a:prstGeom>
          <a:solidFill>
            <a:srgbClr val="CC3300"/>
          </a:solidFill>
          <a:ln w="9525">
            <a:solidFill>
              <a:schemeClr val="tx1"/>
            </a:solidFill>
            <a:miter lim="800000"/>
            <a:headEnd/>
            <a:tailEnd/>
          </a:ln>
        </p:spPr>
        <p:txBody>
          <a:bodyPr wrap="none" anchor="ctr"/>
          <a:lstStyle/>
          <a:p>
            <a:pPr algn="ctr"/>
            <a:r>
              <a:rPr lang="tr-TR" altLang="tr-TR">
                <a:solidFill>
                  <a:schemeClr val="bg1"/>
                </a:solidFill>
              </a:rPr>
              <a:t>E.Coli</a:t>
            </a:r>
          </a:p>
        </p:txBody>
      </p:sp>
      <p:sp>
        <p:nvSpPr>
          <p:cNvPr id="18438" name="Rectangle 8"/>
          <p:cNvSpPr>
            <a:spLocks noChangeArrowheads="1"/>
          </p:cNvSpPr>
          <p:nvPr/>
        </p:nvSpPr>
        <p:spPr bwMode="auto">
          <a:xfrm>
            <a:off x="6156325" y="1412875"/>
            <a:ext cx="1366838" cy="217488"/>
          </a:xfrm>
          <a:prstGeom prst="rect">
            <a:avLst/>
          </a:prstGeom>
          <a:solidFill>
            <a:srgbClr val="CC3300"/>
          </a:solidFill>
          <a:ln w="9525">
            <a:solidFill>
              <a:schemeClr val="tx1"/>
            </a:solidFill>
            <a:miter lim="800000"/>
            <a:headEnd/>
            <a:tailEnd/>
          </a:ln>
        </p:spPr>
        <p:txBody>
          <a:bodyPr wrap="none" anchor="ctr"/>
          <a:lstStyle/>
          <a:p>
            <a:pPr algn="ctr"/>
            <a:r>
              <a:rPr lang="tr-TR" altLang="tr-TR">
                <a:solidFill>
                  <a:schemeClr val="bg1"/>
                </a:solidFill>
              </a:rPr>
              <a:t>Rotavirüs</a:t>
            </a:r>
          </a:p>
        </p:txBody>
      </p:sp>
      <p:pic>
        <p:nvPicPr>
          <p:cNvPr id="18439" name="Picture 9"/>
          <p:cNvPicPr>
            <a:picLocks noChangeAspect="1" noChangeArrowheads="1"/>
          </p:cNvPicPr>
          <p:nvPr/>
        </p:nvPicPr>
        <p:blipFill>
          <a:blip r:embed="rId4" cstate="print"/>
          <a:srcRect/>
          <a:stretch>
            <a:fillRect/>
          </a:stretch>
        </p:blipFill>
        <p:spPr bwMode="auto">
          <a:xfrm>
            <a:off x="3036888" y="4221163"/>
            <a:ext cx="2832100" cy="2124075"/>
          </a:xfrm>
          <a:prstGeom prst="rect">
            <a:avLst/>
          </a:prstGeom>
          <a:noFill/>
          <a:ln w="9525">
            <a:noFill/>
            <a:miter lim="800000"/>
            <a:headEnd/>
            <a:tailEnd/>
          </a:ln>
        </p:spPr>
      </p:pic>
      <p:sp>
        <p:nvSpPr>
          <p:cNvPr id="18440" name="Rectangle 10"/>
          <p:cNvSpPr>
            <a:spLocks noChangeArrowheads="1"/>
          </p:cNvSpPr>
          <p:nvPr/>
        </p:nvSpPr>
        <p:spPr bwMode="auto">
          <a:xfrm>
            <a:off x="3779838" y="4005263"/>
            <a:ext cx="1346200" cy="215900"/>
          </a:xfrm>
          <a:prstGeom prst="rect">
            <a:avLst/>
          </a:prstGeom>
          <a:solidFill>
            <a:srgbClr val="CC3300"/>
          </a:solidFill>
          <a:ln w="9525">
            <a:solidFill>
              <a:schemeClr val="tx1"/>
            </a:solidFill>
            <a:miter lim="800000"/>
            <a:headEnd/>
            <a:tailEnd/>
          </a:ln>
        </p:spPr>
        <p:txBody>
          <a:bodyPr wrap="none" anchor="ctr"/>
          <a:lstStyle/>
          <a:p>
            <a:pPr algn="ctr"/>
            <a:r>
              <a:rPr lang="tr-TR" altLang="tr-TR">
                <a:solidFill>
                  <a:schemeClr val="bg1"/>
                </a:solidFill>
              </a:rPr>
              <a:t>Coranavirüs</a:t>
            </a:r>
          </a:p>
        </p:txBody>
      </p:sp>
      <p:sp>
        <p:nvSpPr>
          <p:cNvPr id="18441" name="Altbilgi Yer Tutucusu 1"/>
          <p:cNvSpPr>
            <a:spLocks noGrp="1"/>
          </p:cNvSpPr>
          <p:nvPr>
            <p:ph type="ftr" sz="quarter" idx="11"/>
          </p:nvPr>
        </p:nvSpPr>
        <p:spPr>
          <a:noFill/>
        </p:spPr>
        <p:txBody>
          <a:bodyPr/>
          <a:lstStyle/>
          <a:p>
            <a:r>
              <a:rPr lang="tr-TR" smtClean="0"/>
              <a:t>Prof. Dr. Sezgin ŞENTÜRK</a:t>
            </a:r>
          </a:p>
        </p:txBody>
      </p:sp>
      <p:sp>
        <p:nvSpPr>
          <p:cNvPr id="18442" name="9 Metin kutusu"/>
          <p:cNvSpPr txBox="1">
            <a:spLocks noChangeArrowheads="1"/>
          </p:cNvSpPr>
          <p:nvPr/>
        </p:nvSpPr>
        <p:spPr bwMode="auto">
          <a:xfrm>
            <a:off x="1908175" y="3573463"/>
            <a:ext cx="1139825" cy="276225"/>
          </a:xfrm>
          <a:prstGeom prst="rect">
            <a:avLst/>
          </a:prstGeom>
          <a:solidFill>
            <a:schemeClr val="bg1"/>
          </a:solidFill>
          <a:ln w="9525">
            <a:noFill/>
            <a:miter lim="800000"/>
            <a:headEnd/>
            <a:tailEnd/>
          </a:ln>
        </p:spPr>
        <p:txBody>
          <a:bodyPr wrap="none">
            <a:spAutoFit/>
          </a:bodyPr>
          <a:lstStyle/>
          <a:p>
            <a:r>
              <a:rPr lang="tr-TR" sz="1200"/>
              <a:t>Şentürk, 2013</a:t>
            </a:r>
          </a:p>
        </p:txBody>
      </p:sp>
      <p:sp>
        <p:nvSpPr>
          <p:cNvPr id="18443" name="10 Metin kutusu"/>
          <p:cNvSpPr txBox="1">
            <a:spLocks noChangeArrowheads="1"/>
          </p:cNvSpPr>
          <p:nvPr/>
        </p:nvSpPr>
        <p:spPr bwMode="auto">
          <a:xfrm>
            <a:off x="7596188" y="3789363"/>
            <a:ext cx="1139825" cy="276225"/>
          </a:xfrm>
          <a:prstGeom prst="rect">
            <a:avLst/>
          </a:prstGeom>
          <a:solidFill>
            <a:schemeClr val="bg1"/>
          </a:solidFill>
          <a:ln w="9525">
            <a:noFill/>
            <a:miter lim="800000"/>
            <a:headEnd/>
            <a:tailEnd/>
          </a:ln>
        </p:spPr>
        <p:txBody>
          <a:bodyPr wrap="none">
            <a:spAutoFit/>
          </a:bodyPr>
          <a:lstStyle/>
          <a:p>
            <a:r>
              <a:rPr lang="tr-TR" sz="1200"/>
              <a:t>Şentürk, 2013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0" y="274638"/>
            <a:ext cx="8229600" cy="1143000"/>
          </a:xfrm>
        </p:spPr>
        <p:txBody>
          <a:bodyPr/>
          <a:lstStyle/>
          <a:p>
            <a:pPr eaLnBrk="1" hangingPunct="1"/>
            <a:r>
              <a:rPr lang="tr-TR" altLang="tr-TR" smtClean="0"/>
              <a:t>Klinik İpuçları</a:t>
            </a:r>
          </a:p>
        </p:txBody>
      </p:sp>
      <p:sp>
        <p:nvSpPr>
          <p:cNvPr id="38915" name="Rectangle 3"/>
          <p:cNvSpPr>
            <a:spLocks noGrp="1" noChangeArrowheads="1"/>
          </p:cNvSpPr>
          <p:nvPr>
            <p:ph type="body" sz="half" idx="4294967295"/>
          </p:nvPr>
        </p:nvSpPr>
        <p:spPr>
          <a:xfrm>
            <a:off x="827088" y="1484313"/>
            <a:ext cx="4038600" cy="4525962"/>
          </a:xfrm>
        </p:spPr>
        <p:txBody>
          <a:bodyPr/>
          <a:lstStyle/>
          <a:p>
            <a:pPr eaLnBrk="1" hangingPunct="1">
              <a:lnSpc>
                <a:spcPct val="90000"/>
              </a:lnSpc>
            </a:pPr>
            <a:r>
              <a:rPr lang="tr-TR" altLang="tr-TR" sz="2400" smtClean="0"/>
              <a:t>Jöle kıvamında, bazen nokta tarzında kan içeren mukuslu dışkı</a:t>
            </a:r>
          </a:p>
          <a:p>
            <a:pPr eaLnBrk="1" hangingPunct="1">
              <a:lnSpc>
                <a:spcPct val="90000"/>
              </a:lnSpc>
            </a:pPr>
            <a:r>
              <a:rPr lang="tr-TR" altLang="tr-TR" sz="2400" smtClean="0"/>
              <a:t>İmmun durumu iyi olan buzağılarda genel durumda bozulma çok gözlenmez</a:t>
            </a:r>
          </a:p>
          <a:p>
            <a:pPr eaLnBrk="1" hangingPunct="1">
              <a:lnSpc>
                <a:spcPct val="90000"/>
              </a:lnSpc>
            </a:pPr>
            <a:r>
              <a:rPr lang="tr-TR" altLang="tr-TR" sz="2400" smtClean="0"/>
              <a:t>Süt veya mama vermeye takiben ishal şiddeti ve hacminde artış</a:t>
            </a:r>
          </a:p>
          <a:p>
            <a:pPr eaLnBrk="1" hangingPunct="1">
              <a:lnSpc>
                <a:spcPct val="90000"/>
              </a:lnSpc>
            </a:pPr>
            <a:r>
              <a:rPr lang="tr-TR" altLang="tr-TR" sz="2400" smtClean="0"/>
              <a:t>Dışkı pH &lt; 6.6, dışkıda glikoz pozitif</a:t>
            </a:r>
          </a:p>
        </p:txBody>
      </p:sp>
      <p:pic>
        <p:nvPicPr>
          <p:cNvPr id="38916" name="Picture 6" descr="100_0470"/>
          <p:cNvPicPr>
            <a:picLocks noChangeAspect="1" noChangeArrowheads="1"/>
          </p:cNvPicPr>
          <p:nvPr/>
        </p:nvPicPr>
        <p:blipFill>
          <a:blip r:embed="rId2" cstate="print"/>
          <a:srcRect/>
          <a:stretch>
            <a:fillRect/>
          </a:stretch>
        </p:blipFill>
        <p:spPr bwMode="auto">
          <a:xfrm>
            <a:off x="5003800" y="3644900"/>
            <a:ext cx="3168650" cy="2087563"/>
          </a:xfrm>
          <a:prstGeom prst="rect">
            <a:avLst/>
          </a:prstGeom>
          <a:noFill/>
          <a:ln w="9525">
            <a:noFill/>
            <a:miter lim="800000"/>
            <a:headEnd/>
            <a:tailEnd/>
          </a:ln>
        </p:spPr>
      </p:pic>
      <p:pic>
        <p:nvPicPr>
          <p:cNvPr id="38917" name="Picture 7" descr="kripto dışkı"/>
          <p:cNvPicPr>
            <a:picLocks noChangeAspect="1" noChangeArrowheads="1"/>
          </p:cNvPicPr>
          <p:nvPr/>
        </p:nvPicPr>
        <p:blipFill>
          <a:blip r:embed="rId3" cstate="print"/>
          <a:srcRect/>
          <a:stretch>
            <a:fillRect/>
          </a:stretch>
        </p:blipFill>
        <p:spPr bwMode="auto">
          <a:xfrm>
            <a:off x="5003800" y="1484313"/>
            <a:ext cx="3168650" cy="2214562"/>
          </a:xfrm>
          <a:prstGeom prst="rect">
            <a:avLst/>
          </a:prstGeom>
          <a:noFill/>
          <a:ln w="9525">
            <a:noFill/>
            <a:miter lim="800000"/>
            <a:headEnd/>
            <a:tailEnd/>
          </a:ln>
        </p:spPr>
      </p:pic>
      <p:sp>
        <p:nvSpPr>
          <p:cNvPr id="38918" name="Altbilgi Yer Tutucusu 1"/>
          <p:cNvSpPr>
            <a:spLocks noGrp="1"/>
          </p:cNvSpPr>
          <p:nvPr>
            <p:ph type="ftr" sz="quarter" idx="11"/>
          </p:nvPr>
        </p:nvSpPr>
        <p:spPr>
          <a:noFill/>
        </p:spPr>
        <p:txBody>
          <a:bodyPr/>
          <a:lstStyle/>
          <a:p>
            <a:r>
              <a:rPr lang="tr-TR" smtClean="0"/>
              <a:t>Prof. Dr. Sezgin ŞENTÜRK</a:t>
            </a:r>
          </a:p>
        </p:txBody>
      </p:sp>
      <p:sp>
        <p:nvSpPr>
          <p:cNvPr id="38919" name="6 Metin kutusu"/>
          <p:cNvSpPr txBox="1">
            <a:spLocks noChangeArrowheads="1"/>
          </p:cNvSpPr>
          <p:nvPr/>
        </p:nvSpPr>
        <p:spPr bwMode="auto">
          <a:xfrm>
            <a:off x="7092950" y="5373688"/>
            <a:ext cx="1139825" cy="276225"/>
          </a:xfrm>
          <a:prstGeom prst="rect">
            <a:avLst/>
          </a:prstGeom>
          <a:solidFill>
            <a:schemeClr val="bg1"/>
          </a:solidFill>
          <a:ln w="9525">
            <a:noFill/>
            <a:miter lim="800000"/>
            <a:headEnd/>
            <a:tailEnd/>
          </a:ln>
        </p:spPr>
        <p:txBody>
          <a:bodyPr wrap="none">
            <a:spAutoFit/>
          </a:bodyPr>
          <a:lstStyle/>
          <a:p>
            <a:r>
              <a:rPr lang="tr-TR" sz="1200"/>
              <a:t>Şentürk, 2008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Enfeksiyonu engellemenin en önemli yolu</a:t>
            </a:r>
            <a:endParaRPr lang="tr-TR" dirty="0"/>
          </a:p>
        </p:txBody>
      </p:sp>
      <p:sp>
        <p:nvSpPr>
          <p:cNvPr id="3" name="2 İçerik Yer Tutucusu"/>
          <p:cNvSpPr>
            <a:spLocks noGrp="1"/>
          </p:cNvSpPr>
          <p:nvPr>
            <p:ph idx="1"/>
          </p:nvPr>
        </p:nvSpPr>
        <p:spPr>
          <a:xfrm>
            <a:off x="323528" y="1268760"/>
            <a:ext cx="8208912" cy="5184575"/>
          </a:xfrm>
        </p:spPr>
        <p:txBody>
          <a:bodyPr>
            <a:normAutofit/>
          </a:bodyPr>
          <a:lstStyle/>
          <a:p>
            <a:r>
              <a:rPr lang="tr-TR" dirty="0" smtClean="0"/>
              <a:t>Doğum sonrası en kısa sürede iyi kalite ve miktarda </a:t>
            </a:r>
            <a:r>
              <a:rPr lang="tr-TR" dirty="0" err="1" smtClean="0"/>
              <a:t>buzağa</a:t>
            </a:r>
            <a:r>
              <a:rPr lang="tr-TR" dirty="0" smtClean="0"/>
              <a:t>  kolostrum vermek</a:t>
            </a:r>
          </a:p>
          <a:p>
            <a:endParaRPr lang="tr-TR" dirty="0"/>
          </a:p>
          <a:p>
            <a:pPr>
              <a:buNone/>
            </a:pPr>
            <a:endParaRPr lang="tr-TR" dirty="0" smtClean="0"/>
          </a:p>
          <a:p>
            <a:pPr>
              <a:buNone/>
            </a:pPr>
            <a:endParaRPr lang="tr-TR" dirty="0"/>
          </a:p>
          <a:p>
            <a:r>
              <a:rPr lang="tr-TR" sz="1400" dirty="0" smtClean="0"/>
              <a:t>Ve  çevredeki oosit yükünü azaltmaktır</a:t>
            </a:r>
          </a:p>
          <a:p>
            <a:pPr lvl="1"/>
            <a:r>
              <a:rPr lang="tr-TR" sz="1400" dirty="0" smtClean="0"/>
              <a:t>Bu  kulübe, biberon, yem ve su kaplarının hijyenini sağlanabilir.</a:t>
            </a:r>
          </a:p>
          <a:p>
            <a:pPr lvl="1"/>
            <a:r>
              <a:rPr lang="tr-TR" sz="1400" dirty="0" smtClean="0"/>
              <a:t>Kullanılan dezenfeksiyonun  </a:t>
            </a:r>
            <a:r>
              <a:rPr lang="tr-TR" sz="1400" dirty="0" err="1" smtClean="0"/>
              <a:t>toksik</a:t>
            </a:r>
            <a:r>
              <a:rPr lang="tr-TR" sz="1400" dirty="0" smtClean="0"/>
              <a:t> etkisi olmayan </a:t>
            </a:r>
            <a:r>
              <a:rPr lang="tr-TR" sz="1400" dirty="0" err="1" smtClean="0"/>
              <a:t>criptosporidozis</a:t>
            </a:r>
            <a:r>
              <a:rPr lang="tr-TR" sz="1400" dirty="0" smtClean="0"/>
              <a:t> oositlerine yüksek etkili olması gereklidir; SNİPER bunları sağlayan bir üründür</a:t>
            </a:r>
            <a:endParaRPr lang="tr-TR" sz="1400" dirty="0"/>
          </a:p>
        </p:txBody>
      </p:sp>
      <p:pic>
        <p:nvPicPr>
          <p:cNvPr id="4" name="Picture 5" descr="DSC_0089"/>
          <p:cNvPicPr>
            <a:picLocks noChangeAspect="1" noChangeArrowheads="1"/>
          </p:cNvPicPr>
          <p:nvPr/>
        </p:nvPicPr>
        <p:blipFill>
          <a:blip r:embed="rId3" cstate="print"/>
          <a:srcRect/>
          <a:stretch>
            <a:fillRect/>
          </a:stretch>
        </p:blipFill>
        <p:spPr bwMode="auto">
          <a:xfrm>
            <a:off x="2915816" y="2276872"/>
            <a:ext cx="2304256" cy="1530439"/>
          </a:xfrm>
          <a:prstGeom prst="rect">
            <a:avLst/>
          </a:prstGeom>
          <a:noFill/>
          <a:ln w="9525">
            <a:noFill/>
            <a:miter lim="800000"/>
            <a:headEnd/>
            <a:tailEnd/>
          </a:ln>
        </p:spPr>
      </p:pic>
      <p:pic>
        <p:nvPicPr>
          <p:cNvPr id="1028" name="Picture 4" descr="Sniper 200ml"/>
          <p:cNvPicPr>
            <a:picLocks noChangeAspect="1" noChangeArrowheads="1"/>
          </p:cNvPicPr>
          <p:nvPr/>
        </p:nvPicPr>
        <p:blipFill>
          <a:blip r:embed="rId4" cstate="print"/>
          <a:srcRect/>
          <a:stretch>
            <a:fillRect/>
          </a:stretch>
        </p:blipFill>
        <p:spPr bwMode="auto">
          <a:xfrm>
            <a:off x="1979712" y="5013176"/>
            <a:ext cx="1057275" cy="1428750"/>
          </a:xfrm>
          <a:prstGeom prst="rect">
            <a:avLst/>
          </a:prstGeom>
          <a:noFill/>
        </p:spPr>
      </p:pic>
      <p:pic>
        <p:nvPicPr>
          <p:cNvPr id="7" name="Picture 5" descr="Cryptosporidium sp. oocysts stained with Ziehl-Neelsen modified acid-fast."/>
          <p:cNvPicPr>
            <a:picLocks noChangeAspect="1" noChangeArrowheads="1"/>
          </p:cNvPicPr>
          <p:nvPr/>
        </p:nvPicPr>
        <p:blipFill>
          <a:blip r:embed="rId5" cstate="print"/>
          <a:srcRect/>
          <a:stretch>
            <a:fillRect/>
          </a:stretch>
        </p:blipFill>
        <p:spPr bwMode="auto">
          <a:xfrm>
            <a:off x="3923928" y="5157192"/>
            <a:ext cx="1124744" cy="1124744"/>
          </a:xfrm>
          <a:prstGeom prst="rect">
            <a:avLst/>
          </a:prstGeom>
          <a:noFill/>
          <a:ln w="9525">
            <a:noFill/>
            <a:miter lim="800000"/>
            <a:headEnd/>
            <a:tailEnd/>
          </a:ln>
        </p:spPr>
      </p:pic>
      <p:sp>
        <p:nvSpPr>
          <p:cNvPr id="8" name="7 Sağ Ok"/>
          <p:cNvSpPr/>
          <p:nvPr/>
        </p:nvSpPr>
        <p:spPr>
          <a:xfrm>
            <a:off x="3275856" y="5733256"/>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Başlık"/>
          <p:cNvSpPr>
            <a:spLocks noGrp="1"/>
          </p:cNvSpPr>
          <p:nvPr>
            <p:ph type="title"/>
          </p:nvPr>
        </p:nvSpPr>
        <p:spPr/>
        <p:txBody>
          <a:bodyPr/>
          <a:lstStyle/>
          <a:p>
            <a:r>
              <a:rPr lang="tr-TR" dirty="0" smtClean="0"/>
              <a:t>AR-DEZ SNIPER ile</a:t>
            </a:r>
            <a:endParaRPr lang="tr-TR" dirty="0"/>
          </a:p>
        </p:txBody>
      </p:sp>
      <p:sp>
        <p:nvSpPr>
          <p:cNvPr id="9" name="8 İçerik Yer Tutucusu"/>
          <p:cNvSpPr>
            <a:spLocks noGrp="1"/>
          </p:cNvSpPr>
          <p:nvPr>
            <p:ph idx="1"/>
          </p:nvPr>
        </p:nvSpPr>
        <p:spPr/>
        <p:txBody>
          <a:bodyPr/>
          <a:lstStyle/>
          <a:p>
            <a:r>
              <a:rPr lang="tr-TR" dirty="0" smtClean="0"/>
              <a:t>Doğum hane hijyeni</a:t>
            </a:r>
          </a:p>
          <a:p>
            <a:r>
              <a:rPr lang="tr-TR" dirty="0" smtClean="0"/>
              <a:t>Buzağı biberonları ve başlıklarının dezenfeksiyonu</a:t>
            </a:r>
          </a:p>
          <a:p>
            <a:r>
              <a:rPr lang="tr-TR" dirty="0" smtClean="0"/>
              <a:t>Su ve mama kovaları</a:t>
            </a:r>
          </a:p>
          <a:p>
            <a:r>
              <a:rPr lang="tr-TR" dirty="0" smtClean="0"/>
              <a:t>Buzağı altlıkları ve  ve buzağı ünite ekipmanları</a:t>
            </a:r>
          </a:p>
          <a:p>
            <a:r>
              <a:rPr lang="tr-TR" dirty="0" smtClean="0"/>
              <a:t>Hızlı, pratik, çevreye ve hayvanlara zara vermeden kolayca dezenfeksiyon sağlanır</a:t>
            </a:r>
            <a:endParaRPr lang="tr-TR" dirty="0"/>
          </a:p>
        </p:txBody>
      </p:sp>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593</Words>
  <Application>Microsoft Office PowerPoint</Application>
  <PresentationFormat>Ekran Gösterisi (4:3)</PresentationFormat>
  <Paragraphs>85</Paragraphs>
  <Slides>22</Slides>
  <Notes>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22</vt:i4>
      </vt:variant>
    </vt:vector>
  </HeadingPairs>
  <TitlesOfParts>
    <vt:vector size="27" baseType="lpstr">
      <vt:lpstr>Arial</vt:lpstr>
      <vt:lpstr>Arial Black</vt:lpstr>
      <vt:lpstr>Calibri</vt:lpstr>
      <vt:lpstr>Wingdings</vt:lpstr>
      <vt:lpstr>Ofis Teması</vt:lpstr>
      <vt:lpstr>Buzağı İshallerine Neden Olan Önemli Bir Sorun</vt:lpstr>
      <vt:lpstr>Kriptosporidium</vt:lpstr>
      <vt:lpstr>Hastalık nasıl Bulaşır?</vt:lpstr>
      <vt:lpstr>Kriptosporidiosis olgularında genel klinik görünümü</vt:lpstr>
      <vt:lpstr>Bazı hayvanlarda şiddetli depresyon ve ayağa kalmama görülebilir</vt:lpstr>
      <vt:lpstr>İkincil enfeksiyonlarla zemin hazırlar ve mortalitenin yüksek seyretmesine neden olur</vt:lpstr>
      <vt:lpstr>Klinik İpuçları</vt:lpstr>
      <vt:lpstr>Enfeksiyonu engellemenin en önemli yolu</vt:lpstr>
      <vt:lpstr>AR-DEZ SNIPER ile</vt:lpstr>
      <vt:lpstr>PowerPoint Sunusu</vt:lpstr>
      <vt:lpstr> AR-DEZ SNIPER SNIPER ETKİNLİK SÜRE TABLOSU </vt:lpstr>
      <vt:lpstr>PowerPoint Sunusu</vt:lpstr>
      <vt:lpstr>PowerPoint Sunusu</vt:lpstr>
      <vt:lpstr>Dezenfeksiyon </vt:lpstr>
      <vt:lpstr>PowerPoint Sunusu</vt:lpstr>
      <vt:lpstr>AR-DEZ SNIPER’ın cilde, göze, soluma veya ağız yolu ile teması durumunda toksik olmadığına dair EPA (ABD ÇEVRE KORUMA AJANSI) 4. Seviye sertifikası bulunmaktadır.</vt:lpstr>
      <vt:lpstr>RAPORLAR VE ÇALIŞMALAR</vt:lpstr>
      <vt:lpstr>PowerPoint Sunusu</vt:lpstr>
      <vt:lpstr>PowerPoint Sunusu</vt:lpstr>
      <vt:lpstr>PowerPoint Sunusu</vt:lpstr>
      <vt:lpstr>PowerPoint Sunusu</vt:lpstr>
      <vt:lpstr>GENİŞ SPEKTRUMLU DEZENFEKSİYON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Buzağı İshallerine</dc:title>
  <dc:creator>SS</dc:creator>
  <cp:lastModifiedBy>Eda</cp:lastModifiedBy>
  <cp:revision>51</cp:revision>
  <dcterms:created xsi:type="dcterms:W3CDTF">2014-04-21T17:13:45Z</dcterms:created>
  <dcterms:modified xsi:type="dcterms:W3CDTF">2020-04-03T16:47:53Z</dcterms:modified>
</cp:coreProperties>
</file>