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323" r:id="rId3"/>
    <p:sldId id="258" r:id="rId4"/>
    <p:sldId id="329" r:id="rId5"/>
    <p:sldId id="259" r:id="rId6"/>
    <p:sldId id="289" r:id="rId7"/>
    <p:sldId id="297" r:id="rId8"/>
    <p:sldId id="300" r:id="rId9"/>
    <p:sldId id="292" r:id="rId10"/>
    <p:sldId id="330" r:id="rId11"/>
    <p:sldId id="293" r:id="rId12"/>
    <p:sldId id="275" r:id="rId13"/>
    <p:sldId id="331" r:id="rId14"/>
    <p:sldId id="332" r:id="rId15"/>
    <p:sldId id="325" r:id="rId16"/>
    <p:sldId id="326" r:id="rId17"/>
  </p:sldIdLst>
  <p:sldSz cx="9144000" cy="6858000" type="screen4x3"/>
  <p:notesSz cx="6805613" cy="99441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77" y="3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8151BA80-FD67-48C0-8597-16DC23B32615}" type="datetimeFigureOut">
              <a:rPr lang="tr-TR" smtClean="0"/>
              <a:t>5.04.2020</a:t>
            </a:fld>
            <a:endParaRPr lang="tr-TR"/>
          </a:p>
        </p:txBody>
      </p:sp>
      <p:sp>
        <p:nvSpPr>
          <p:cNvPr id="4" name="Slayt Görüntüsü Yer Tutucusu 3"/>
          <p:cNvSpPr>
            <a:spLocks noGrp="1" noRot="1" noChangeAspect="1"/>
          </p:cNvSpPr>
          <p:nvPr>
            <p:ph type="sldImg" idx="2"/>
          </p:nvPr>
        </p:nvSpPr>
        <p:spPr>
          <a:xfrm>
            <a:off x="1166813" y="1243013"/>
            <a:ext cx="4471987" cy="33559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6FB6B441-BFDD-4C92-96BC-FBCE7877CF5E}" type="slidenum">
              <a:rPr lang="tr-TR" smtClean="0"/>
              <a:t>‹#›</a:t>
            </a:fld>
            <a:endParaRPr lang="tr-TR"/>
          </a:p>
        </p:txBody>
      </p:sp>
    </p:spTree>
    <p:extLst>
      <p:ext uri="{BB962C8B-B14F-4D97-AF65-F5344CB8AC3E}">
        <p14:creationId xmlns:p14="http://schemas.microsoft.com/office/powerpoint/2010/main" val="415809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Başlık 28"/>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Alt Başlık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Veri Yer Tutucusu 15"/>
          <p:cNvSpPr>
            <a:spLocks noGrp="1"/>
          </p:cNvSpPr>
          <p:nvPr>
            <p:ph type="dt" sz="half" idx="10"/>
          </p:nvPr>
        </p:nvSpPr>
        <p:spPr/>
        <p:txBody>
          <a:bodyPr/>
          <a:lstStyle/>
          <a:p>
            <a:fld id="{E7F34CB6-97F7-472B-88D3-AD597F73B0F7}" type="datetimeFigureOut">
              <a:rPr lang="tr-TR" smtClean="0"/>
              <a:pPr/>
              <a:t>5.04.2020</a:t>
            </a:fld>
            <a:endParaRPr lang="tr-TR" dirty="0"/>
          </a:p>
        </p:txBody>
      </p:sp>
      <p:sp>
        <p:nvSpPr>
          <p:cNvPr id="2" name="Altbilgi Yer Tutucusu 1"/>
          <p:cNvSpPr>
            <a:spLocks noGrp="1"/>
          </p:cNvSpPr>
          <p:nvPr>
            <p:ph type="ftr" sz="quarter" idx="11"/>
          </p:nvPr>
        </p:nvSpPr>
        <p:spPr/>
        <p:txBody>
          <a:bodyPr/>
          <a:lstStyle/>
          <a:p>
            <a:endParaRPr lang="tr-TR" dirty="0"/>
          </a:p>
        </p:txBody>
      </p:sp>
      <p:sp>
        <p:nvSpPr>
          <p:cNvPr id="15" name="Slayt Numarası Yer Tutucusu 14"/>
          <p:cNvSpPr>
            <a:spLocks noGrp="1"/>
          </p:cNvSpPr>
          <p:nvPr>
            <p:ph type="sldNum" sz="quarter" idx="12"/>
          </p:nvPr>
        </p:nvSpPr>
        <p:spPr>
          <a:xfrm>
            <a:off x="8229600" y="6473952"/>
            <a:ext cx="758952" cy="246888"/>
          </a:xfrm>
        </p:spPr>
        <p:txBody>
          <a:bodyPr/>
          <a:lstStyle/>
          <a:p>
            <a:fld id="{C6C62993-460E-42BA-9B33-2D005913BB16}" type="slidenum">
              <a:rPr lang="tr-TR" smtClean="0"/>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E7F34CB6-97F7-472B-88D3-AD597F73B0F7}" type="datetimeFigureOut">
              <a:rPr lang="tr-TR" smtClean="0"/>
              <a:pPr/>
              <a:t>5.04.2020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C6C62993-460E-42BA-9B33-2D005913BB16}"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E7F34CB6-97F7-472B-88D3-AD597F73B0F7}" type="datetimeFigureOut">
              <a:rPr lang="tr-TR" smtClean="0"/>
              <a:pPr/>
              <a:t>5.04.2020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C6C62993-460E-42BA-9B33-2D005913BB16}"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Başlık 21"/>
          <p:cNvSpPr>
            <a:spLocks noGrp="1"/>
          </p:cNvSpPr>
          <p:nvPr>
            <p:ph type="title"/>
          </p:nvPr>
        </p:nvSpPr>
        <p:spPr/>
        <p:txBody>
          <a:bodyPr/>
          <a:lstStyle/>
          <a:p>
            <a:r>
              <a:rPr kumimoji="0" lang="tr-TR" smtClean="0"/>
              <a:t>Asıl başlık stili için tıklatın</a:t>
            </a:r>
            <a:endParaRPr kumimoji="0" lang="en-US"/>
          </a:p>
        </p:txBody>
      </p:sp>
      <p:sp>
        <p:nvSpPr>
          <p:cNvPr id="27" name="İçerik Yer Tutucusu 26"/>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E7F34CB6-97F7-472B-88D3-AD597F73B0F7}" type="datetimeFigureOut">
              <a:rPr lang="tr-TR" smtClean="0"/>
              <a:pPr/>
              <a:t>5.04.2020</a:t>
            </a:fld>
            <a:endParaRPr lang="tr-TR" dirty="0"/>
          </a:p>
        </p:txBody>
      </p:sp>
      <p:sp>
        <p:nvSpPr>
          <p:cNvPr id="19" name="Altbilgi Yer Tutucusu 18"/>
          <p:cNvSpPr>
            <a:spLocks noGrp="1"/>
          </p:cNvSpPr>
          <p:nvPr>
            <p:ph type="ftr" sz="quarter" idx="11"/>
          </p:nvPr>
        </p:nvSpPr>
        <p:spPr>
          <a:xfrm>
            <a:off x="3581400" y="76200"/>
            <a:ext cx="2895600" cy="288925"/>
          </a:xfrm>
        </p:spPr>
        <p:txBody>
          <a:bodyPr/>
          <a:lstStyle/>
          <a:p>
            <a:endParaRPr lang="tr-TR" dirty="0"/>
          </a:p>
        </p:txBody>
      </p:sp>
      <p:sp>
        <p:nvSpPr>
          <p:cNvPr id="16" name="Slayt Numarası Yer Tutucusu 15"/>
          <p:cNvSpPr>
            <a:spLocks noGrp="1"/>
          </p:cNvSpPr>
          <p:nvPr>
            <p:ph type="sldNum" sz="quarter" idx="12"/>
          </p:nvPr>
        </p:nvSpPr>
        <p:spPr>
          <a:xfrm>
            <a:off x="8229600" y="6473952"/>
            <a:ext cx="758952" cy="246888"/>
          </a:xfrm>
        </p:spPr>
        <p:txBody>
          <a:bodyPr/>
          <a:lstStyle/>
          <a:p>
            <a:fld id="{C6C62993-460E-42BA-9B33-2D005913BB16}" type="slidenum">
              <a:rPr lang="tr-TR" smtClean="0"/>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Metin Yer Tutucus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Veri Yer Tutucusu 18"/>
          <p:cNvSpPr>
            <a:spLocks noGrp="1"/>
          </p:cNvSpPr>
          <p:nvPr>
            <p:ph type="dt" sz="half" idx="10"/>
          </p:nvPr>
        </p:nvSpPr>
        <p:spPr/>
        <p:txBody>
          <a:bodyPr/>
          <a:lstStyle/>
          <a:p>
            <a:fld id="{E7F34CB6-97F7-472B-88D3-AD597F73B0F7}" type="datetimeFigureOut">
              <a:rPr lang="tr-TR" smtClean="0"/>
              <a:pPr/>
              <a:t>5.04.2020</a:t>
            </a:fld>
            <a:endParaRPr lang="tr-TR" dirty="0"/>
          </a:p>
        </p:txBody>
      </p:sp>
      <p:sp>
        <p:nvSpPr>
          <p:cNvPr id="11" name="Altbilgi Yer Tutucusu 10"/>
          <p:cNvSpPr>
            <a:spLocks noGrp="1"/>
          </p:cNvSpPr>
          <p:nvPr>
            <p:ph type="ftr" sz="quarter" idx="11"/>
          </p:nvPr>
        </p:nvSpPr>
        <p:spPr/>
        <p:txBody>
          <a:bodyPr/>
          <a:lstStyle/>
          <a:p>
            <a:endParaRPr lang="tr-TR" dirty="0"/>
          </a:p>
        </p:txBody>
      </p:sp>
      <p:sp>
        <p:nvSpPr>
          <p:cNvPr id="16" name="Slayt Numarası Yer Tutucusu 15"/>
          <p:cNvSpPr>
            <a:spLocks noGrp="1"/>
          </p:cNvSpPr>
          <p:nvPr>
            <p:ph type="sldNum" sz="quarter" idx="12"/>
          </p:nvPr>
        </p:nvSpPr>
        <p:spPr/>
        <p:txBody>
          <a:bodyPr/>
          <a:lstStyle/>
          <a:p>
            <a:fld id="{C6C62993-460E-42BA-9B33-2D005913BB16}" type="slidenum">
              <a:rPr lang="tr-TR" smtClean="0"/>
              <a:pPr/>
              <a:t>‹#›</a:t>
            </a:fld>
            <a:endParaRPr lang="tr-TR" dirty="0"/>
          </a:p>
        </p:txBody>
      </p:sp>
      <p:sp>
        <p:nvSpPr>
          <p:cNvPr id="8" name="Başlık 7"/>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Başlık 19"/>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İçerik Yer Tutucus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0"/>
          </p:nvPr>
        </p:nvSpPr>
        <p:spPr/>
        <p:txBody>
          <a:bodyPr/>
          <a:lstStyle/>
          <a:p>
            <a:fld id="{E7F34CB6-97F7-472B-88D3-AD597F73B0F7}" type="datetimeFigureOut">
              <a:rPr lang="tr-TR" smtClean="0"/>
              <a:pPr/>
              <a:t>5.04.2020</a:t>
            </a:fld>
            <a:endParaRPr lang="tr-TR" dirty="0"/>
          </a:p>
        </p:txBody>
      </p:sp>
      <p:sp>
        <p:nvSpPr>
          <p:cNvPr id="10" name="Altbilgi Yer Tutucusu 9"/>
          <p:cNvSpPr>
            <a:spLocks noGrp="1"/>
          </p:cNvSpPr>
          <p:nvPr>
            <p:ph type="ftr" sz="quarter" idx="11"/>
          </p:nvPr>
        </p:nvSpPr>
        <p:spPr/>
        <p:txBody>
          <a:bodyPr/>
          <a:lstStyle/>
          <a:p>
            <a:endParaRPr lang="tr-TR" dirty="0"/>
          </a:p>
        </p:txBody>
      </p:sp>
      <p:sp>
        <p:nvSpPr>
          <p:cNvPr id="31" name="Slayt Numarası Yer Tutucusu 30"/>
          <p:cNvSpPr>
            <a:spLocks noGrp="1"/>
          </p:cNvSpPr>
          <p:nvPr>
            <p:ph type="sldNum" sz="quarter" idx="12"/>
          </p:nvPr>
        </p:nvSpPr>
        <p:spPr/>
        <p:txBody>
          <a:bodyPr/>
          <a:lstStyle/>
          <a:p>
            <a:fld id="{C6C62993-460E-42BA-9B33-2D005913BB16}" type="slidenum">
              <a:rPr lang="tr-TR" smtClean="0"/>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Başlık 28"/>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Metin Yer Tutucus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İçerik Yer Tutucus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İçerik Yer Tutucus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Veri Yer Tutucusu 9"/>
          <p:cNvSpPr>
            <a:spLocks noGrp="1"/>
          </p:cNvSpPr>
          <p:nvPr>
            <p:ph type="dt" sz="half" idx="10"/>
          </p:nvPr>
        </p:nvSpPr>
        <p:spPr/>
        <p:txBody>
          <a:bodyPr/>
          <a:lstStyle/>
          <a:p>
            <a:fld id="{E7F34CB6-97F7-472B-88D3-AD597F73B0F7}" type="datetimeFigureOut">
              <a:rPr lang="tr-TR" smtClean="0"/>
              <a:pPr/>
              <a:t>5.04.2020</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a:xfrm>
            <a:off x="8229600" y="6477000"/>
            <a:ext cx="762000" cy="246888"/>
          </a:xfrm>
        </p:spPr>
        <p:txBody>
          <a:bodyPr/>
          <a:lstStyle/>
          <a:p>
            <a:fld id="{C6C62993-460E-42BA-9B33-2D005913BB16}" type="slidenum">
              <a:rPr lang="tr-TR" smtClean="0"/>
              <a:pPr/>
              <a:t>‹#›</a:t>
            </a:fld>
            <a:endParaRPr lang="tr-TR" dirty="0"/>
          </a:p>
        </p:txBody>
      </p:sp>
      <p:sp>
        <p:nvSpPr>
          <p:cNvPr id="11" name="Düz Bağlayıcı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Başlık 29"/>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Veri Yer Tutucusu 11"/>
          <p:cNvSpPr>
            <a:spLocks noGrp="1"/>
          </p:cNvSpPr>
          <p:nvPr>
            <p:ph type="dt" sz="half" idx="10"/>
          </p:nvPr>
        </p:nvSpPr>
        <p:spPr/>
        <p:txBody>
          <a:bodyPr/>
          <a:lstStyle/>
          <a:p>
            <a:fld id="{E7F34CB6-97F7-472B-88D3-AD597F73B0F7}" type="datetimeFigureOut">
              <a:rPr lang="tr-TR" smtClean="0"/>
              <a:pPr/>
              <a:t>5.04.2020</a:t>
            </a:fld>
            <a:endParaRPr lang="tr-TR" dirty="0"/>
          </a:p>
        </p:txBody>
      </p:sp>
      <p:sp>
        <p:nvSpPr>
          <p:cNvPr id="21" name="Altbilgi Yer Tutucusu 20"/>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C6C62993-460E-42BA-9B33-2D005913BB16}"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E7F34CB6-97F7-472B-88D3-AD597F73B0F7}" type="datetimeFigureOut">
              <a:rPr lang="tr-TR" smtClean="0"/>
              <a:pPr/>
              <a:t>5.04.2020</a:t>
            </a:fld>
            <a:endParaRPr lang="tr-TR" dirty="0"/>
          </a:p>
        </p:txBody>
      </p:sp>
      <p:sp>
        <p:nvSpPr>
          <p:cNvPr id="24" name="Altbilgi Yer Tutucusu 23"/>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C6C62993-460E-42BA-9B33-2D005913BB16}"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Düz Bağlayıcı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Başlık 11"/>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İçerik Yer Tutucus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E7F34CB6-97F7-472B-88D3-AD597F73B0F7}" type="datetimeFigureOut">
              <a:rPr lang="tr-TR" smtClean="0"/>
              <a:pPr/>
              <a:t>5.04.2020</a:t>
            </a:fld>
            <a:endParaRPr lang="tr-TR" dirty="0"/>
          </a:p>
        </p:txBody>
      </p:sp>
      <p:sp>
        <p:nvSpPr>
          <p:cNvPr id="29" name="Altbilgi Yer Tutucusu 28"/>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C6C62993-460E-42BA-9B33-2D005913BB16}" type="slidenum">
              <a:rPr lang="tr-TR" smtClean="0"/>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Resim Yer Tutucus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Veri Yer Tutucusu 6"/>
          <p:cNvSpPr>
            <a:spLocks noGrp="1"/>
          </p:cNvSpPr>
          <p:nvPr>
            <p:ph type="dt" sz="half" idx="10"/>
          </p:nvPr>
        </p:nvSpPr>
        <p:spPr/>
        <p:txBody>
          <a:bodyPr/>
          <a:lstStyle/>
          <a:p>
            <a:fld id="{E7F34CB6-97F7-472B-88D3-AD597F73B0F7}" type="datetimeFigureOut">
              <a:rPr lang="tr-TR" smtClean="0"/>
              <a:pPr/>
              <a:t>5.04.2020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31" name="Slayt Numarası Yer Tutucusu 30"/>
          <p:cNvSpPr>
            <a:spLocks noGrp="1"/>
          </p:cNvSpPr>
          <p:nvPr>
            <p:ph type="sldNum" sz="quarter" idx="12"/>
          </p:nvPr>
        </p:nvSpPr>
        <p:spPr/>
        <p:txBody>
          <a:bodyPr/>
          <a:lstStyle/>
          <a:p>
            <a:fld id="{C6C62993-460E-42BA-9B33-2D005913BB16}" type="slidenum">
              <a:rPr lang="tr-TR" smtClean="0"/>
              <a:pPr/>
              <a:t>‹#›</a:t>
            </a:fld>
            <a:endParaRPr lang="tr-TR" dirty="0"/>
          </a:p>
        </p:txBody>
      </p:sp>
      <p:sp>
        <p:nvSpPr>
          <p:cNvPr id="17" name="Başlık 16"/>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Metin Yer Tutucus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Veri Yer Tutucusu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7F34CB6-97F7-472B-88D3-AD597F73B0F7}" type="datetimeFigureOut">
              <a:rPr lang="tr-TR" smtClean="0"/>
              <a:pPr/>
              <a:t>5.04.2020</a:t>
            </a:fld>
            <a:endParaRPr lang="tr-TR" dirty="0"/>
          </a:p>
        </p:txBody>
      </p:sp>
      <p:sp>
        <p:nvSpPr>
          <p:cNvPr id="28" name="Altbilgi Yer Tutucusu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dirty="0"/>
          </a:p>
        </p:txBody>
      </p:sp>
      <p:sp>
        <p:nvSpPr>
          <p:cNvPr id="5" name="Slayt Numarası Yer Tutucus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C62993-460E-42BA-9B33-2D005913BB16}" type="slidenum">
              <a:rPr lang="tr-TR" smtClean="0"/>
              <a:pPr/>
              <a:t>‹#›</a:t>
            </a:fld>
            <a:endParaRPr lang="tr-TR" dirty="0"/>
          </a:p>
        </p:txBody>
      </p:sp>
      <p:sp>
        <p:nvSpPr>
          <p:cNvPr id="10" name="Başlık Yer Tutucusu 9"/>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Düz Bağlayıcı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üz Bağlayıcı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536" y="171438"/>
            <a:ext cx="8094413" cy="2825514"/>
          </a:xfrm>
          <a:noFill/>
        </p:spPr>
        <p:txBody>
          <a:bodyPr>
            <a:normAutofit/>
          </a:bodyPr>
          <a:lstStyle/>
          <a:p>
            <a:pPr algn="ctr" eaLnBrk="1" hangingPunct="1"/>
            <a:r>
              <a:rPr lang="tr-TR" sz="2500" b="1" dirty="0" smtClean="0"/>
              <a:t/>
            </a:r>
            <a:br>
              <a:rPr lang="tr-TR" sz="2500" b="1" dirty="0" smtClean="0"/>
            </a:br>
            <a:r>
              <a:rPr lang="tr-TR" sz="3500" b="1" dirty="0" smtClean="0">
                <a:solidFill>
                  <a:schemeClr val="tx1"/>
                </a:solidFill>
              </a:rPr>
              <a:t>GELECEĞİN AKILLI TEMİZLİK </a:t>
            </a:r>
            <a:br>
              <a:rPr lang="tr-TR" sz="3500" b="1" dirty="0" smtClean="0">
                <a:solidFill>
                  <a:schemeClr val="tx1"/>
                </a:solidFill>
              </a:rPr>
            </a:br>
            <a:r>
              <a:rPr lang="tr-TR" sz="3500" b="1" dirty="0" smtClean="0">
                <a:solidFill>
                  <a:schemeClr val="tx1"/>
                </a:solidFill>
              </a:rPr>
              <a:t>TEKNOLOJİSİ</a:t>
            </a:r>
          </a:p>
        </p:txBody>
      </p:sp>
      <p:sp>
        <p:nvSpPr>
          <p:cNvPr id="2051" name="Rectangle 3"/>
          <p:cNvSpPr>
            <a:spLocks noGrp="1" noChangeArrowheads="1"/>
          </p:cNvSpPr>
          <p:nvPr>
            <p:ph type="subTitle" idx="1"/>
          </p:nvPr>
        </p:nvSpPr>
        <p:spPr>
          <a:xfrm>
            <a:off x="1403350" y="2060575"/>
            <a:ext cx="6400800" cy="1752600"/>
          </a:xfrm>
        </p:spPr>
        <p:txBody>
          <a:bodyPr/>
          <a:lstStyle/>
          <a:p>
            <a:pPr algn="ctr" eaLnBrk="1" hangingPunct="1"/>
            <a:r>
              <a:rPr lang="tr-TR" sz="4000" b="1" dirty="0" smtClean="0"/>
              <a:t>AR-DEZ SNIPER</a:t>
            </a:r>
          </a:p>
          <a:p>
            <a:pPr algn="ctr" eaLnBrk="1" hangingPunct="1"/>
            <a:r>
              <a:rPr lang="tr-TR" b="1" dirty="0" smtClean="0"/>
              <a:t>HER YER İÇİN TEK BİR ÜRÜN!</a:t>
            </a:r>
          </a:p>
        </p:txBody>
      </p:sp>
      <p:pic>
        <p:nvPicPr>
          <p:cNvPr id="2052" name="Picture 4" descr="Resim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567" y="3813175"/>
            <a:ext cx="4176365" cy="292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rDez_sniper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6028" y="5445224"/>
            <a:ext cx="1834799" cy="94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5172549"/>
            <a:ext cx="1971670" cy="1454612"/>
          </a:xfrm>
          <a:prstGeom prst="rect">
            <a:avLst/>
          </a:prstGeom>
        </p:spPr>
      </p:pic>
    </p:spTree>
    <p:extLst>
      <p:ext uri="{BB962C8B-B14F-4D97-AF65-F5344CB8AC3E}">
        <p14:creationId xmlns:p14="http://schemas.microsoft.com/office/powerpoint/2010/main" val="993510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4800" y="620688"/>
            <a:ext cx="8686800" cy="838200"/>
          </a:xfrm>
        </p:spPr>
        <p:txBody>
          <a:bodyPr>
            <a:normAutofit fontScale="90000"/>
          </a:bodyPr>
          <a:lstStyle/>
          <a:p>
            <a:r>
              <a:rPr lang="tr-TR" altLang="tr-TR" b="1" dirty="0" smtClean="0"/>
              <a:t>AT </a:t>
            </a:r>
            <a:r>
              <a:rPr lang="tr-TR" altLang="tr-TR" b="1" dirty="0"/>
              <a:t>BARINAKLARINDA VE </a:t>
            </a:r>
            <a:r>
              <a:rPr lang="tr-TR" altLang="tr-TR" b="1" dirty="0" smtClean="0"/>
              <a:t>AHIRLARDAKİ </a:t>
            </a:r>
            <a:r>
              <a:rPr lang="tr-TR" altLang="tr-TR" b="1" dirty="0"/>
              <a:t>TEHLİKELER NELER?</a:t>
            </a:r>
            <a:endParaRPr lang="tr-TR" dirty="0"/>
          </a:p>
        </p:txBody>
      </p:sp>
      <p:sp>
        <p:nvSpPr>
          <p:cNvPr id="3" name="İçerik Yer Tutucusu 2"/>
          <p:cNvSpPr>
            <a:spLocks noGrp="1"/>
          </p:cNvSpPr>
          <p:nvPr>
            <p:ph idx="1"/>
          </p:nvPr>
        </p:nvSpPr>
        <p:spPr>
          <a:xfrm>
            <a:off x="304800" y="1554162"/>
            <a:ext cx="4123184" cy="5115197"/>
          </a:xfrm>
        </p:spPr>
        <p:txBody>
          <a:bodyPr>
            <a:normAutofit fontScale="92500" lnSpcReduction="10000"/>
          </a:bodyPr>
          <a:lstStyle/>
          <a:p>
            <a:pPr>
              <a:buFont typeface="Wingdings" panose="05000000000000000000" pitchFamily="2" charset="2"/>
              <a:buChar char="ü"/>
            </a:pPr>
            <a:r>
              <a:rPr lang="tr-TR" altLang="tr-TR" dirty="0"/>
              <a:t>E-</a:t>
            </a:r>
            <a:r>
              <a:rPr lang="tr-TR" altLang="tr-TR" dirty="0" err="1"/>
              <a:t>coli</a:t>
            </a:r>
            <a:r>
              <a:rPr lang="tr-TR" altLang="tr-TR" dirty="0"/>
              <a:t>, </a:t>
            </a:r>
            <a:r>
              <a:rPr lang="tr-TR" altLang="tr-TR" dirty="0" err="1"/>
              <a:t>Curvularia</a:t>
            </a:r>
            <a:endParaRPr lang="tr-TR" altLang="tr-TR" dirty="0"/>
          </a:p>
          <a:p>
            <a:pPr>
              <a:buFont typeface="Wingdings" panose="05000000000000000000" pitchFamily="2" charset="2"/>
              <a:buChar char="ü"/>
            </a:pPr>
            <a:r>
              <a:rPr lang="tr-TR" altLang="tr-TR" dirty="0" err="1"/>
              <a:t>Influenza</a:t>
            </a:r>
            <a:r>
              <a:rPr lang="tr-TR" altLang="tr-TR" dirty="0"/>
              <a:t> A.</a:t>
            </a:r>
          </a:p>
          <a:p>
            <a:pPr>
              <a:buFont typeface="Wingdings" panose="05000000000000000000" pitchFamily="2" charset="2"/>
              <a:buChar char="ü"/>
            </a:pPr>
            <a:r>
              <a:rPr lang="tr-TR" altLang="tr-TR" dirty="0" err="1"/>
              <a:t>Mycobacterium</a:t>
            </a:r>
            <a:r>
              <a:rPr lang="tr-TR" altLang="tr-TR" dirty="0"/>
              <a:t> </a:t>
            </a:r>
            <a:r>
              <a:rPr lang="tr-TR" altLang="tr-TR" dirty="0" err="1"/>
              <a:t>Bovis</a:t>
            </a:r>
            <a:endParaRPr lang="tr-TR" altLang="tr-TR" dirty="0"/>
          </a:p>
          <a:p>
            <a:pPr>
              <a:buFont typeface="Wingdings" panose="05000000000000000000" pitchFamily="2" charset="2"/>
              <a:buChar char="ü"/>
            </a:pPr>
            <a:r>
              <a:rPr lang="tr-TR" altLang="tr-TR" dirty="0" err="1"/>
              <a:t>Stachybotrys</a:t>
            </a:r>
            <a:r>
              <a:rPr lang="tr-TR" altLang="tr-TR" dirty="0"/>
              <a:t>, </a:t>
            </a:r>
            <a:r>
              <a:rPr lang="tr-TR" altLang="tr-TR" dirty="0" err="1"/>
              <a:t>Cladosporium</a:t>
            </a:r>
            <a:endParaRPr lang="tr-TR" altLang="tr-TR" dirty="0"/>
          </a:p>
          <a:p>
            <a:pPr>
              <a:buFont typeface="Wingdings" panose="05000000000000000000" pitchFamily="2" charset="2"/>
              <a:buChar char="ü"/>
            </a:pPr>
            <a:r>
              <a:rPr lang="tr-TR" altLang="tr-TR" dirty="0" err="1"/>
              <a:t>Aspergillus</a:t>
            </a:r>
            <a:endParaRPr lang="tr-TR" altLang="tr-TR" dirty="0"/>
          </a:p>
          <a:p>
            <a:pPr>
              <a:buFont typeface="Wingdings" panose="05000000000000000000" pitchFamily="2" charset="2"/>
              <a:buChar char="ü"/>
            </a:pPr>
            <a:r>
              <a:rPr lang="tr-TR" altLang="tr-TR" dirty="0" err="1"/>
              <a:t>Thodotorula</a:t>
            </a:r>
            <a:r>
              <a:rPr lang="tr-TR" altLang="tr-TR" dirty="0"/>
              <a:t>, </a:t>
            </a:r>
            <a:r>
              <a:rPr lang="tr-TR" altLang="tr-TR" dirty="0" err="1"/>
              <a:t>Penisillum</a:t>
            </a:r>
            <a:endParaRPr lang="tr-TR" altLang="tr-TR" dirty="0"/>
          </a:p>
          <a:p>
            <a:pPr>
              <a:buFont typeface="Wingdings" panose="05000000000000000000" pitchFamily="2" charset="2"/>
              <a:buChar char="ü"/>
            </a:pPr>
            <a:r>
              <a:rPr lang="tr-TR" altLang="tr-TR" dirty="0"/>
              <a:t>Bakteri, virüs, mantar, küf ve sporlar</a:t>
            </a:r>
          </a:p>
          <a:p>
            <a:endParaRPr lang="tr-TR" dirty="0"/>
          </a:p>
        </p:txBody>
      </p:sp>
      <p:pic>
        <p:nvPicPr>
          <p:cNvPr id="7" name="Picture 3" descr="Llamrei-the-horse-cleaning-the-stables-with-a-br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204864"/>
            <a:ext cx="3744541" cy="268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70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95536" y="620688"/>
            <a:ext cx="8686800" cy="838200"/>
          </a:xfrm>
        </p:spPr>
        <p:txBody>
          <a:bodyPr>
            <a:normAutofit fontScale="90000"/>
          </a:bodyPr>
          <a:lstStyle/>
          <a:p>
            <a:r>
              <a:rPr lang="tr-TR" sz="3600" b="1" dirty="0" smtClean="0"/>
              <a:t>AR-DEZ SNIPER DEVRİ!</a:t>
            </a:r>
            <a:r>
              <a:rPr lang="tr-TR" sz="3600" b="1" dirty="0"/>
              <a:t/>
            </a:r>
            <a:br>
              <a:rPr lang="tr-TR" sz="3600" b="1" dirty="0"/>
            </a:br>
            <a:r>
              <a:rPr lang="tr-TR" sz="3600" b="1" dirty="0"/>
              <a:t>HER YER İÇİN TEK </a:t>
            </a:r>
            <a:r>
              <a:rPr lang="tr-TR" sz="3600" b="1" dirty="0" smtClean="0"/>
              <a:t>ÜRÜN</a:t>
            </a:r>
            <a:r>
              <a:rPr lang="tr-TR" dirty="0" smtClean="0"/>
              <a:t>…</a:t>
            </a:r>
            <a:endParaRPr lang="tr-TR" dirty="0"/>
          </a:p>
        </p:txBody>
      </p:sp>
      <p:pic>
        <p:nvPicPr>
          <p:cNvPr id="4" name="Image"/>
          <p:cNvPicPr>
            <a:picLocks noGrp="1" noChangeAspect="1"/>
          </p:cNvPicPr>
          <p:nvPr>
            <p:ph idx="1"/>
          </p:nvPr>
        </p:nvPicPr>
        <p:blipFill rotWithShape="1">
          <a:blip r:embed="rId2">
            <a:extLst>
              <a:ext uri="{28A0092B-C50C-407E-A947-70E740481C1C}">
                <a14:useLocalDpi xmlns:a14="http://schemas.microsoft.com/office/drawing/2010/main" val="0"/>
              </a:ext>
            </a:extLst>
          </a:blip>
          <a:srcRect l="1" r="43767"/>
          <a:stretch/>
        </p:blipFill>
        <p:spPr>
          <a:xfrm>
            <a:off x="395536" y="1700808"/>
            <a:ext cx="4032448" cy="4899173"/>
          </a:xfrm>
          <a:prstGeom prst="rect">
            <a:avLst/>
          </a:prstGeom>
        </p:spPr>
      </p:pic>
      <p:pic>
        <p:nvPicPr>
          <p:cNvPr id="5" name="Picture 2" descr="at barınaklar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8936" y="2276872"/>
            <a:ext cx="4157768" cy="311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874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482" name="Picture 2" descr="epa zehirlilik tablos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692696"/>
            <a:ext cx="6193185" cy="464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descr="ArDez_sniper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5517232"/>
            <a:ext cx="1260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460518"/>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üre tablosu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196975"/>
            <a:ext cx="8208962"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470600" y="476672"/>
            <a:ext cx="8061839" cy="553998"/>
          </a:xfrm>
          <a:prstGeom prst="rect">
            <a:avLst/>
          </a:prstGeom>
        </p:spPr>
        <p:txBody>
          <a:bodyPr wrap="square">
            <a:spAutoFit/>
          </a:bodyPr>
          <a:lstStyle/>
          <a:p>
            <a:pPr>
              <a:spcBef>
                <a:spcPct val="0"/>
              </a:spcBef>
            </a:pPr>
            <a:r>
              <a:rPr lang="tr-TR" altLang="tr-TR" sz="3000" b="1" dirty="0"/>
              <a:t>AR-DEZ SNIPER ETKİNLİK SÜRE TABLOSU</a:t>
            </a:r>
          </a:p>
        </p:txBody>
      </p:sp>
    </p:spTree>
    <p:extLst>
      <p:ext uri="{BB962C8B-B14F-4D97-AF65-F5344CB8AC3E}">
        <p14:creationId xmlns:p14="http://schemas.microsoft.com/office/powerpoint/2010/main" val="969819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332656"/>
            <a:ext cx="6897914" cy="553998"/>
          </a:xfrm>
          <a:prstGeom prst="rect">
            <a:avLst/>
          </a:prstGeom>
        </p:spPr>
        <p:txBody>
          <a:bodyPr wrap="none">
            <a:spAutoFit/>
          </a:bodyPr>
          <a:lstStyle/>
          <a:p>
            <a:r>
              <a:rPr lang="tr-TR" altLang="tr-TR" sz="3000" b="1" dirty="0" smtClean="0"/>
              <a:t>AR-DEZ SNIPER ETKİNLİK SÜRE TABLOSU</a:t>
            </a:r>
            <a:endParaRPr lang="tr-TR" sz="3000" dirty="0"/>
          </a:p>
        </p:txBody>
      </p:sp>
      <p:pic>
        <p:nvPicPr>
          <p:cNvPr id="3" name="Picture 5" descr="Süre Tablosu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268413"/>
            <a:ext cx="8497888"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471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Ar-</a:t>
            </a:r>
            <a:r>
              <a:rPr lang="tr-TR" dirty="0" err="1" smtClean="0"/>
              <a:t>dez</a:t>
            </a:r>
            <a:r>
              <a:rPr lang="tr-TR" dirty="0" smtClean="0"/>
              <a:t> SNIPER</a:t>
            </a:r>
            <a:endParaRPr lang="tr-TR" dirty="0"/>
          </a:p>
        </p:txBody>
      </p:sp>
      <p:sp>
        <p:nvSpPr>
          <p:cNvPr id="3" name="İçerik Yer Tutucusu 2"/>
          <p:cNvSpPr>
            <a:spLocks noGrp="1"/>
          </p:cNvSpPr>
          <p:nvPr>
            <p:ph idx="1"/>
          </p:nvPr>
        </p:nvSpPr>
        <p:spPr/>
        <p:txBody>
          <a:bodyPr>
            <a:normAutofit fontScale="47500" lnSpcReduction="20000"/>
          </a:bodyPr>
          <a:lstStyle/>
          <a:p>
            <a:pPr marL="0" indent="0" algn="ctr">
              <a:buNone/>
            </a:pPr>
            <a:r>
              <a:rPr lang="tr-TR" b="1" dirty="0" smtClean="0"/>
              <a:t>	AR-DEZ SNIPER </a:t>
            </a:r>
            <a:r>
              <a:rPr lang="tr-TR" b="1" dirty="0"/>
              <a:t>bileşiğinde klor olan ürünlerden farkı nedir?</a:t>
            </a:r>
          </a:p>
          <a:p>
            <a:pPr marL="0" indent="0" algn="ctr">
              <a:buNone/>
            </a:pPr>
            <a:r>
              <a:rPr lang="tr-TR" dirty="0" smtClean="0"/>
              <a:t>Her </a:t>
            </a:r>
            <a:r>
              <a:rPr lang="tr-TR" dirty="0"/>
              <a:t>ne kadar Klor Dioksit (ClO2), Klor kelimesini kendi adına yazmış olsa da, kimyasal yapılar tamamen farklıdır. İlave oksijen atomu molekülü kökten değiştirir ve tamamen farklı kimyasal davranışlar yaratır. Bunların farklılıkları, hidrojen, patlayıcı gaz ve oksijen ile birleşik hidrojen arasındaki, genellikle su olarak adlandırılan di-hidrojen oksit oluşturanlar kadar derindir. </a:t>
            </a:r>
            <a:r>
              <a:rPr lang="tr-TR" dirty="0" smtClean="0"/>
              <a:t>AR-DEZ </a:t>
            </a:r>
            <a:r>
              <a:rPr lang="tr-TR" dirty="0" err="1" smtClean="0"/>
              <a:t>SNIPER'deki</a:t>
            </a:r>
            <a:r>
              <a:rPr lang="tr-TR" dirty="0" smtClean="0"/>
              <a:t> </a:t>
            </a:r>
            <a:r>
              <a:rPr lang="tr-TR" dirty="0"/>
              <a:t>Klor dioksit son derece stabil ve zararlı hiçbir yan ürün üretmeyen devrimci bir formüldür</a:t>
            </a:r>
            <a:r>
              <a:rPr lang="tr-TR" dirty="0" smtClean="0"/>
              <a:t>.</a:t>
            </a:r>
          </a:p>
          <a:p>
            <a:pPr marL="0" indent="0" algn="ctr">
              <a:buNone/>
            </a:pPr>
            <a:r>
              <a:rPr lang="tr-TR" b="1" dirty="0" smtClean="0">
                <a:solidFill>
                  <a:schemeClr val="tx1"/>
                </a:solidFill>
              </a:rPr>
              <a:t>	</a:t>
            </a:r>
          </a:p>
          <a:p>
            <a:pPr marL="0" indent="0" algn="ctr">
              <a:buNone/>
            </a:pPr>
            <a:r>
              <a:rPr lang="tr-TR" b="1" dirty="0" smtClean="0">
                <a:solidFill>
                  <a:schemeClr val="tx1"/>
                </a:solidFill>
              </a:rPr>
              <a:t>AR-DEZ </a:t>
            </a:r>
            <a:r>
              <a:rPr lang="tr-TR" b="1" dirty="0" err="1" smtClean="0">
                <a:solidFill>
                  <a:schemeClr val="tx1"/>
                </a:solidFill>
              </a:rPr>
              <a:t>SNIPER'ı</a:t>
            </a:r>
            <a:r>
              <a:rPr lang="tr-TR" b="1" dirty="0" smtClean="0">
                <a:solidFill>
                  <a:schemeClr val="tx1"/>
                </a:solidFill>
              </a:rPr>
              <a:t> </a:t>
            </a:r>
            <a:r>
              <a:rPr lang="tr-TR" b="1" dirty="0" err="1">
                <a:solidFill>
                  <a:schemeClr val="tx1"/>
                </a:solidFill>
              </a:rPr>
              <a:t>Hipoklorit'ten</a:t>
            </a:r>
            <a:r>
              <a:rPr lang="tr-TR" b="1" dirty="0">
                <a:solidFill>
                  <a:schemeClr val="tx1"/>
                </a:solidFill>
              </a:rPr>
              <a:t> farklı kılan nedir</a:t>
            </a:r>
            <a:r>
              <a:rPr lang="tr-TR" b="1" dirty="0" smtClean="0">
                <a:solidFill>
                  <a:schemeClr val="tx1"/>
                </a:solidFill>
              </a:rPr>
              <a:t>?</a:t>
            </a:r>
          </a:p>
          <a:p>
            <a:pPr marL="0" indent="0" algn="ctr">
              <a:buNone/>
            </a:pPr>
            <a:r>
              <a:rPr lang="tr-TR" dirty="0">
                <a:solidFill>
                  <a:schemeClr val="tx1"/>
                </a:solidFill>
              </a:rPr>
              <a:t>Her ne kadar </a:t>
            </a:r>
            <a:r>
              <a:rPr lang="tr-TR" dirty="0" err="1">
                <a:solidFill>
                  <a:schemeClr val="tx1"/>
                </a:solidFill>
              </a:rPr>
              <a:t>Hipoklorit</a:t>
            </a:r>
            <a:r>
              <a:rPr lang="tr-TR" dirty="0">
                <a:solidFill>
                  <a:schemeClr val="tx1"/>
                </a:solidFill>
              </a:rPr>
              <a:t> (Klor) ve Klor dioksit benzer isimler ve elementlere sahip olsalar da, ÇOK benzemezler. İsimlerin ortaklığı, hepsinin klor elementi içermesinden kaynaklanır, ancak özellikleri oldukça farklıdır. Klor ve </a:t>
            </a:r>
            <a:r>
              <a:rPr lang="tr-TR" dirty="0" err="1">
                <a:solidFill>
                  <a:schemeClr val="tx1"/>
                </a:solidFill>
              </a:rPr>
              <a:t>Hipoklorit</a:t>
            </a:r>
            <a:r>
              <a:rPr lang="tr-TR" dirty="0">
                <a:solidFill>
                  <a:schemeClr val="tx1"/>
                </a:solidFill>
              </a:rPr>
              <a:t>, çok güçlü oksitleyici ajanlardır ancak daha önemlisi, organik madde ile reaksiyonları, ikame reaksiyonları yoluyla kabul edilemez klorlu organik bileşik konsantrasyonlarına yol açabilir. </a:t>
            </a:r>
            <a:r>
              <a:rPr lang="tr-TR" dirty="0" err="1">
                <a:solidFill>
                  <a:schemeClr val="tx1"/>
                </a:solidFill>
              </a:rPr>
              <a:t>Fenolik</a:t>
            </a:r>
            <a:r>
              <a:rPr lang="tr-TR" dirty="0">
                <a:solidFill>
                  <a:schemeClr val="tx1"/>
                </a:solidFill>
              </a:rPr>
              <a:t> bileşiklerle reaksiyonların yan ürünleri gibi bu bileşiklerin bazıları ya koku gidericidir (2,6-diklorofenol gibi) ya da aşırı kanserojen benzeri </a:t>
            </a:r>
            <a:r>
              <a:rPr lang="tr-TR" dirty="0" err="1">
                <a:solidFill>
                  <a:schemeClr val="tx1"/>
                </a:solidFill>
              </a:rPr>
              <a:t>dioksindir</a:t>
            </a:r>
            <a:r>
              <a:rPr lang="tr-TR" dirty="0">
                <a:solidFill>
                  <a:schemeClr val="tx1"/>
                </a:solidFill>
              </a:rPr>
              <a:t>. Öte yandan, klor dioksit bu tür kimyasal dönüşümlere neden olamaz. Klor dioksit, </a:t>
            </a:r>
            <a:r>
              <a:rPr lang="tr-TR" dirty="0" err="1">
                <a:solidFill>
                  <a:schemeClr val="tx1"/>
                </a:solidFill>
              </a:rPr>
              <a:t>mutajenik</a:t>
            </a:r>
            <a:r>
              <a:rPr lang="tr-TR" dirty="0">
                <a:solidFill>
                  <a:schemeClr val="tx1"/>
                </a:solidFill>
              </a:rPr>
              <a:t>, kanserojen değildir ve </a:t>
            </a:r>
            <a:r>
              <a:rPr lang="tr-TR" dirty="0" err="1">
                <a:solidFill>
                  <a:schemeClr val="tx1"/>
                </a:solidFill>
              </a:rPr>
              <a:t>klorin</a:t>
            </a:r>
            <a:r>
              <a:rPr lang="tr-TR" dirty="0">
                <a:solidFill>
                  <a:schemeClr val="tx1"/>
                </a:solidFill>
              </a:rPr>
              <a:t> (</a:t>
            </a:r>
            <a:r>
              <a:rPr lang="tr-TR" dirty="0" err="1">
                <a:solidFill>
                  <a:schemeClr val="tx1"/>
                </a:solidFill>
              </a:rPr>
              <a:t>hipoklorit</a:t>
            </a:r>
            <a:r>
              <a:rPr lang="tr-TR" dirty="0">
                <a:solidFill>
                  <a:schemeClr val="tx1"/>
                </a:solidFill>
              </a:rPr>
              <a:t>) aksine nispeten tahriş edici değildir</a:t>
            </a:r>
            <a:r>
              <a:rPr lang="tr-TR" dirty="0" smtClean="0">
                <a:solidFill>
                  <a:schemeClr val="tx1"/>
                </a:solidFill>
              </a:rPr>
              <a:t>.</a:t>
            </a:r>
            <a:endParaRPr lang="tr-TR" dirty="0">
              <a:solidFill>
                <a:schemeClr val="tx1"/>
              </a:solidFill>
            </a:endParaRPr>
          </a:p>
          <a:p>
            <a:pPr marL="0" indent="0" algn="ctr">
              <a:buNone/>
            </a:pPr>
            <a:endParaRPr lang="tr-TR" b="1" dirty="0" smtClean="0">
              <a:solidFill>
                <a:schemeClr val="tx1"/>
              </a:solidFill>
            </a:endParaRPr>
          </a:p>
          <a:p>
            <a:pPr marL="0" indent="0" algn="ctr">
              <a:buNone/>
            </a:pPr>
            <a:r>
              <a:rPr lang="tr-TR" b="1" dirty="0" smtClean="0">
                <a:solidFill>
                  <a:schemeClr val="tx1"/>
                </a:solidFill>
              </a:rPr>
              <a:t>AR-DEZ </a:t>
            </a:r>
            <a:r>
              <a:rPr lang="tr-TR" b="1" dirty="0" err="1" smtClean="0">
                <a:solidFill>
                  <a:schemeClr val="tx1"/>
                </a:solidFill>
              </a:rPr>
              <a:t>SNIPER'deki</a:t>
            </a:r>
            <a:r>
              <a:rPr lang="tr-TR" b="1" dirty="0" smtClean="0">
                <a:solidFill>
                  <a:schemeClr val="tx1"/>
                </a:solidFill>
              </a:rPr>
              <a:t> </a:t>
            </a:r>
            <a:r>
              <a:rPr lang="tr-TR" b="1" dirty="0">
                <a:solidFill>
                  <a:schemeClr val="tx1"/>
                </a:solidFill>
              </a:rPr>
              <a:t>Klor Dioksit  bu kadar  niye iyi?</a:t>
            </a:r>
          </a:p>
          <a:p>
            <a:pPr marL="0" indent="0" algn="ctr">
              <a:buNone/>
            </a:pPr>
            <a:r>
              <a:rPr lang="tr-TR" dirty="0" smtClean="0">
                <a:solidFill>
                  <a:schemeClr val="tx1"/>
                </a:solidFill>
              </a:rPr>
              <a:t>AR-DEZ </a:t>
            </a:r>
            <a:r>
              <a:rPr lang="tr-TR" dirty="0" err="1" smtClean="0">
                <a:solidFill>
                  <a:schemeClr val="tx1"/>
                </a:solidFill>
              </a:rPr>
              <a:t>SNIPER'in</a:t>
            </a:r>
            <a:r>
              <a:rPr lang="tr-TR" dirty="0" smtClean="0">
                <a:solidFill>
                  <a:schemeClr val="tx1"/>
                </a:solidFill>
              </a:rPr>
              <a:t> </a:t>
            </a:r>
            <a:r>
              <a:rPr lang="tr-TR" dirty="0">
                <a:solidFill>
                  <a:schemeClr val="tx1"/>
                </a:solidFill>
              </a:rPr>
              <a:t>Klor dioksit yönetimi, geleneksel dezenfektanlar ve hatta diğer ClO2 ürünleri ile ilgili tüm sağlık ve güvenlik sorunlarını değiştirir</a:t>
            </a:r>
          </a:p>
          <a:p>
            <a:pPr marL="0" indent="0" algn="ctr">
              <a:buNone/>
            </a:pPr>
            <a:r>
              <a:rPr lang="tr-TR" dirty="0">
                <a:solidFill>
                  <a:schemeClr val="tx1"/>
                </a:solidFill>
              </a:rPr>
              <a:t>Kullanımı ve ClO2'nin benzersiz yönetimi için </a:t>
            </a:r>
            <a:r>
              <a:rPr lang="tr-TR" dirty="0" smtClean="0">
                <a:solidFill>
                  <a:schemeClr val="tx1"/>
                </a:solidFill>
              </a:rPr>
              <a:t>SNIPER </a:t>
            </a:r>
            <a:r>
              <a:rPr lang="tr-TR" dirty="0">
                <a:solidFill>
                  <a:schemeClr val="tx1"/>
                </a:solidFill>
              </a:rPr>
              <a:t>basitliği, eşsiz ve tutarlı bir çalışma ve etkinlik güvenilirliği sağlar.</a:t>
            </a:r>
          </a:p>
          <a:p>
            <a:pPr marL="0" indent="0">
              <a:buNone/>
            </a:pPr>
            <a:endParaRPr lang="tr-TR" b="1" dirty="0">
              <a:solidFill>
                <a:schemeClr val="tx1"/>
              </a:solidFill>
            </a:endParaRPr>
          </a:p>
          <a:p>
            <a:pPr marL="0" indent="0">
              <a:buNone/>
            </a:pPr>
            <a:endParaRPr lang="tr-TR" dirty="0"/>
          </a:p>
          <a:p>
            <a:endParaRPr lang="tr-TR" dirty="0"/>
          </a:p>
        </p:txBody>
      </p:sp>
    </p:spTree>
    <p:extLst>
      <p:ext uri="{BB962C8B-B14F-4D97-AF65-F5344CB8AC3E}">
        <p14:creationId xmlns:p14="http://schemas.microsoft.com/office/powerpoint/2010/main" val="3064211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Ar-</a:t>
            </a:r>
            <a:r>
              <a:rPr lang="tr-TR" dirty="0" err="1" smtClean="0"/>
              <a:t>dez</a:t>
            </a:r>
            <a:r>
              <a:rPr lang="tr-TR" dirty="0" smtClean="0"/>
              <a:t> </a:t>
            </a:r>
            <a:r>
              <a:rPr lang="tr-TR" dirty="0" err="1" smtClean="0"/>
              <a:t>snIper</a:t>
            </a:r>
            <a:endParaRPr lang="tr-TR" dirty="0"/>
          </a:p>
        </p:txBody>
      </p:sp>
      <p:sp>
        <p:nvSpPr>
          <p:cNvPr id="3" name="İçerik Yer Tutucusu 2"/>
          <p:cNvSpPr>
            <a:spLocks noGrp="1"/>
          </p:cNvSpPr>
          <p:nvPr>
            <p:ph idx="1"/>
          </p:nvPr>
        </p:nvSpPr>
        <p:spPr/>
        <p:txBody>
          <a:bodyPr>
            <a:normAutofit fontScale="47500" lnSpcReduction="20000"/>
          </a:bodyPr>
          <a:lstStyle/>
          <a:p>
            <a:pPr marL="0" indent="0" algn="ctr">
              <a:buNone/>
            </a:pPr>
            <a:r>
              <a:rPr lang="tr-TR" b="1" dirty="0">
                <a:solidFill>
                  <a:schemeClr val="tx1"/>
                </a:solidFill>
              </a:rPr>
              <a:t>Klor dioksit organizmaları nasıl öldürür?</a:t>
            </a:r>
          </a:p>
          <a:p>
            <a:pPr marL="0" indent="0" algn="ctr">
              <a:buNone/>
            </a:pPr>
            <a:r>
              <a:rPr lang="tr-TR" dirty="0" smtClean="0">
                <a:solidFill>
                  <a:schemeClr val="tx1"/>
                </a:solidFill>
              </a:rPr>
              <a:t>Klor </a:t>
            </a:r>
            <a:r>
              <a:rPr lang="tr-TR" dirty="0">
                <a:solidFill>
                  <a:schemeClr val="tx1"/>
                </a:solidFill>
              </a:rPr>
              <a:t>dioksit oksitleyici bir </a:t>
            </a:r>
            <a:r>
              <a:rPr lang="tr-TR" dirty="0" err="1">
                <a:solidFill>
                  <a:schemeClr val="tx1"/>
                </a:solidFill>
              </a:rPr>
              <a:t>biyosittir</a:t>
            </a:r>
            <a:r>
              <a:rPr lang="tr-TR" dirty="0">
                <a:solidFill>
                  <a:schemeClr val="tx1"/>
                </a:solidFill>
              </a:rPr>
              <a:t>. Hücre duvarlarına saldırarak ve nüfuz ederek mikroorganizmaları etkisiz hale getirir, besinlerin hücre duvarı boyunca taşınmasını engeller ve protein sentezini </a:t>
            </a:r>
            <a:r>
              <a:rPr lang="tr-TR" dirty="0" err="1">
                <a:solidFill>
                  <a:schemeClr val="tx1"/>
                </a:solidFill>
              </a:rPr>
              <a:t>inhibe</a:t>
            </a:r>
            <a:r>
              <a:rPr lang="tr-TR" dirty="0">
                <a:solidFill>
                  <a:schemeClr val="tx1"/>
                </a:solidFill>
              </a:rPr>
              <a:t> eder. Bu etki organizmanın </a:t>
            </a:r>
            <a:r>
              <a:rPr lang="tr-TR" dirty="0" err="1">
                <a:solidFill>
                  <a:schemeClr val="tx1"/>
                </a:solidFill>
              </a:rPr>
              <a:t>metabolik</a:t>
            </a:r>
            <a:r>
              <a:rPr lang="tr-TR" dirty="0">
                <a:solidFill>
                  <a:schemeClr val="tx1"/>
                </a:solidFill>
              </a:rPr>
              <a:t> durumundan bağımsız olarak gerçekleştiğinden, oksitleyici </a:t>
            </a:r>
            <a:r>
              <a:rPr lang="tr-TR" dirty="0" err="1">
                <a:solidFill>
                  <a:schemeClr val="tx1"/>
                </a:solidFill>
              </a:rPr>
              <a:t>biyositler</a:t>
            </a:r>
            <a:r>
              <a:rPr lang="tr-TR" dirty="0">
                <a:solidFill>
                  <a:schemeClr val="tx1"/>
                </a:solidFill>
              </a:rPr>
              <a:t> uykuda olan organizmalara ve sporlara karşı etkilidir</a:t>
            </a:r>
            <a:r>
              <a:rPr lang="tr-TR" dirty="0" smtClean="0">
                <a:solidFill>
                  <a:schemeClr val="tx1"/>
                </a:solidFill>
              </a:rPr>
              <a:t>.</a:t>
            </a:r>
          </a:p>
          <a:p>
            <a:pPr marL="0" indent="0" algn="ctr">
              <a:buNone/>
            </a:pPr>
            <a:endParaRPr lang="tr-TR" dirty="0" smtClean="0">
              <a:solidFill>
                <a:schemeClr val="tx1"/>
              </a:solidFill>
            </a:endParaRPr>
          </a:p>
          <a:p>
            <a:pPr marL="0" indent="0" algn="ctr">
              <a:buNone/>
            </a:pPr>
            <a:r>
              <a:rPr lang="tr-TR" b="1" dirty="0" smtClean="0">
                <a:solidFill>
                  <a:schemeClr val="tx1"/>
                </a:solidFill>
              </a:rPr>
              <a:t>Organizmalar AR-DEZ </a:t>
            </a:r>
            <a:r>
              <a:rPr lang="tr-TR" b="1" dirty="0" err="1" smtClean="0">
                <a:solidFill>
                  <a:schemeClr val="tx1"/>
                </a:solidFill>
              </a:rPr>
              <a:t>SNIPER'e</a:t>
            </a:r>
            <a:r>
              <a:rPr lang="tr-TR" b="1" dirty="0" smtClean="0">
                <a:solidFill>
                  <a:schemeClr val="tx1"/>
                </a:solidFill>
              </a:rPr>
              <a:t> </a:t>
            </a:r>
            <a:r>
              <a:rPr lang="tr-TR" b="1" dirty="0">
                <a:solidFill>
                  <a:schemeClr val="tx1"/>
                </a:solidFill>
              </a:rPr>
              <a:t>direnç gösterebilir mi?</a:t>
            </a:r>
          </a:p>
          <a:p>
            <a:pPr marL="0" indent="0" algn="ctr">
              <a:buNone/>
            </a:pPr>
            <a:endParaRPr lang="tr-TR" dirty="0">
              <a:solidFill>
                <a:schemeClr val="tx1"/>
              </a:solidFill>
            </a:endParaRPr>
          </a:p>
          <a:p>
            <a:pPr marL="0" indent="0" algn="ctr">
              <a:buNone/>
            </a:pPr>
            <a:r>
              <a:rPr lang="tr-TR" dirty="0">
                <a:solidFill>
                  <a:schemeClr val="tx1"/>
                </a:solidFill>
              </a:rPr>
              <a:t>Klor dioksit formülümüzün </a:t>
            </a:r>
            <a:r>
              <a:rPr lang="tr-TR" dirty="0" err="1">
                <a:solidFill>
                  <a:schemeClr val="tx1"/>
                </a:solidFill>
              </a:rPr>
              <a:t>satılabilirliği</a:t>
            </a:r>
            <a:r>
              <a:rPr lang="tr-TR" dirty="0">
                <a:solidFill>
                  <a:schemeClr val="tx1"/>
                </a:solidFill>
              </a:rPr>
              <a:t> ve yayılma teknolojisi sayesinde, organizmaların </a:t>
            </a:r>
            <a:r>
              <a:rPr lang="tr-TR" dirty="0" smtClean="0">
                <a:solidFill>
                  <a:schemeClr val="tx1"/>
                </a:solidFill>
              </a:rPr>
              <a:t>AR-DEZ </a:t>
            </a:r>
            <a:r>
              <a:rPr lang="tr-TR" dirty="0" err="1" smtClean="0">
                <a:solidFill>
                  <a:schemeClr val="tx1"/>
                </a:solidFill>
              </a:rPr>
              <a:t>SNIPER'den</a:t>
            </a:r>
            <a:r>
              <a:rPr lang="tr-TR" dirty="0" smtClean="0">
                <a:solidFill>
                  <a:schemeClr val="tx1"/>
                </a:solidFill>
              </a:rPr>
              <a:t> </a:t>
            </a:r>
            <a:r>
              <a:rPr lang="tr-TR" dirty="0">
                <a:solidFill>
                  <a:schemeClr val="tx1"/>
                </a:solidFill>
              </a:rPr>
              <a:t>korunması için organizmaların bağışıklık, esneklik veya gelişmiş savunma / koruyucu mutasyon geliştirme ihtimalini önler</a:t>
            </a:r>
            <a:r>
              <a:rPr lang="tr-TR" dirty="0" smtClean="0">
                <a:solidFill>
                  <a:schemeClr val="tx1"/>
                </a:solidFill>
              </a:rPr>
              <a:t>.</a:t>
            </a:r>
          </a:p>
          <a:p>
            <a:pPr marL="0" indent="0" algn="ctr">
              <a:buNone/>
            </a:pPr>
            <a:endParaRPr lang="tr-TR" dirty="0">
              <a:solidFill>
                <a:schemeClr val="tx1"/>
              </a:solidFill>
            </a:endParaRPr>
          </a:p>
          <a:p>
            <a:pPr marL="0" indent="0" algn="ctr">
              <a:buNone/>
            </a:pPr>
            <a:r>
              <a:rPr lang="tr-TR" b="1" dirty="0" smtClean="0">
                <a:solidFill>
                  <a:schemeClr val="tx1"/>
                </a:solidFill>
              </a:rPr>
              <a:t>AR-DEZ SNIPER </a:t>
            </a:r>
            <a:r>
              <a:rPr lang="tr-TR" b="1" dirty="0">
                <a:solidFill>
                  <a:schemeClr val="tx1"/>
                </a:solidFill>
              </a:rPr>
              <a:t>Çevre dostu mu?</a:t>
            </a:r>
          </a:p>
          <a:p>
            <a:pPr marL="0" indent="0" algn="ctr">
              <a:buNone/>
            </a:pPr>
            <a:r>
              <a:rPr lang="tr-TR" dirty="0">
                <a:solidFill>
                  <a:schemeClr val="tx1"/>
                </a:solidFill>
              </a:rPr>
              <a:t>Klor dioksit aslında çevresel tehlikeleri iyileştirmek ve önlemek için birçok farklı endüstriyel uygulamada kullanılmaktadır. </a:t>
            </a:r>
            <a:r>
              <a:rPr lang="tr-TR" dirty="0" smtClean="0">
                <a:solidFill>
                  <a:schemeClr val="tx1"/>
                </a:solidFill>
              </a:rPr>
              <a:t>AR-DEZ </a:t>
            </a:r>
            <a:r>
              <a:rPr lang="tr-TR" dirty="0" err="1" smtClean="0">
                <a:solidFill>
                  <a:schemeClr val="tx1"/>
                </a:solidFill>
              </a:rPr>
              <a:t>SNIPER'in</a:t>
            </a:r>
            <a:r>
              <a:rPr lang="tr-TR" dirty="0" smtClean="0">
                <a:solidFill>
                  <a:schemeClr val="tx1"/>
                </a:solidFill>
              </a:rPr>
              <a:t> </a:t>
            </a:r>
            <a:r>
              <a:rPr lang="tr-TR" dirty="0">
                <a:solidFill>
                  <a:schemeClr val="tx1"/>
                </a:solidFill>
              </a:rPr>
              <a:t>ClO2 yönetim ve </a:t>
            </a:r>
            <a:r>
              <a:rPr lang="tr-TR" dirty="0" err="1">
                <a:solidFill>
                  <a:schemeClr val="tx1"/>
                </a:solidFill>
              </a:rPr>
              <a:t>stabilite</a:t>
            </a:r>
            <a:r>
              <a:rPr lang="tr-TR" dirty="0">
                <a:solidFill>
                  <a:schemeClr val="tx1"/>
                </a:solidFill>
              </a:rPr>
              <a:t> teknolojisi çevre dostudur. </a:t>
            </a:r>
            <a:r>
              <a:rPr lang="tr-TR" dirty="0" smtClean="0">
                <a:solidFill>
                  <a:schemeClr val="tx1"/>
                </a:solidFill>
              </a:rPr>
              <a:t>AR-DEZ SNIPER </a:t>
            </a:r>
            <a:r>
              <a:rPr lang="tr-TR" dirty="0">
                <a:solidFill>
                  <a:schemeClr val="tx1"/>
                </a:solidFill>
              </a:rPr>
              <a:t>kullanılarak </a:t>
            </a:r>
            <a:r>
              <a:rPr lang="tr-TR" dirty="0" err="1">
                <a:solidFill>
                  <a:schemeClr val="tx1"/>
                </a:solidFill>
              </a:rPr>
              <a:t>triklorometanların</a:t>
            </a:r>
            <a:r>
              <a:rPr lang="tr-TR" dirty="0">
                <a:solidFill>
                  <a:schemeClr val="tx1"/>
                </a:solidFill>
              </a:rPr>
              <a:t>, </a:t>
            </a:r>
            <a:r>
              <a:rPr lang="tr-TR" dirty="0" err="1">
                <a:solidFill>
                  <a:schemeClr val="tx1"/>
                </a:solidFill>
              </a:rPr>
              <a:t>kloroasetik</a:t>
            </a:r>
            <a:r>
              <a:rPr lang="tr-TR" dirty="0">
                <a:solidFill>
                  <a:schemeClr val="tx1"/>
                </a:solidFill>
              </a:rPr>
              <a:t> asitlerin, klorlu </a:t>
            </a:r>
            <a:r>
              <a:rPr lang="tr-TR" dirty="0" err="1">
                <a:solidFill>
                  <a:schemeClr val="tx1"/>
                </a:solidFill>
              </a:rPr>
              <a:t>dioksinlerin</a:t>
            </a:r>
            <a:r>
              <a:rPr lang="tr-TR" dirty="0">
                <a:solidFill>
                  <a:schemeClr val="tx1"/>
                </a:solidFill>
              </a:rPr>
              <a:t>, </a:t>
            </a:r>
            <a:r>
              <a:rPr lang="tr-TR" dirty="0" err="1">
                <a:solidFill>
                  <a:schemeClr val="tx1"/>
                </a:solidFill>
              </a:rPr>
              <a:t>toksik</a:t>
            </a:r>
            <a:r>
              <a:rPr lang="tr-TR" dirty="0">
                <a:solidFill>
                  <a:schemeClr val="tx1"/>
                </a:solidFill>
              </a:rPr>
              <a:t> </a:t>
            </a:r>
            <a:r>
              <a:rPr lang="tr-TR" dirty="0" err="1">
                <a:solidFill>
                  <a:schemeClr val="tx1"/>
                </a:solidFill>
              </a:rPr>
              <a:t>VOC'lerin</a:t>
            </a:r>
            <a:r>
              <a:rPr lang="tr-TR" dirty="0">
                <a:solidFill>
                  <a:schemeClr val="tx1"/>
                </a:solidFill>
              </a:rPr>
              <a:t> ortaya çıkması elimine edilebilir; bunların tümü çevrede önemli bir risk oluşturur. Tepkimesinde ClO2 diğer bileşiklerden oksitlenir (elektronları uzaklaştırır) ve kendisi </a:t>
            </a:r>
            <a:r>
              <a:rPr lang="tr-TR" dirty="0" err="1">
                <a:solidFill>
                  <a:schemeClr val="tx1"/>
                </a:solidFill>
              </a:rPr>
              <a:t>klorit</a:t>
            </a:r>
            <a:r>
              <a:rPr lang="tr-TR" dirty="0">
                <a:solidFill>
                  <a:schemeClr val="tx1"/>
                </a:solidFill>
              </a:rPr>
              <a:t> anyonuna (ClO2) indirgenir (elektron kazanır). </a:t>
            </a:r>
            <a:r>
              <a:rPr lang="tr-TR" dirty="0" err="1">
                <a:solidFill>
                  <a:schemeClr val="tx1"/>
                </a:solidFill>
              </a:rPr>
              <a:t>Toksikolojik</a:t>
            </a:r>
            <a:r>
              <a:rPr lang="tr-TR" dirty="0">
                <a:solidFill>
                  <a:schemeClr val="tx1"/>
                </a:solidFill>
              </a:rPr>
              <a:t> çalışmalar, Klor dioksit dezenfeksiyonunun insan veya hayvanlar için önemli bir risk oluşturmadığını göstermiştir. </a:t>
            </a:r>
            <a:r>
              <a:rPr lang="tr-TR" dirty="0" smtClean="0">
                <a:solidFill>
                  <a:schemeClr val="tx1"/>
                </a:solidFill>
              </a:rPr>
              <a:t>AR-DEZ SNIPER, </a:t>
            </a:r>
            <a:r>
              <a:rPr lang="tr-TR" dirty="0">
                <a:solidFill>
                  <a:schemeClr val="tx1"/>
                </a:solidFill>
              </a:rPr>
              <a:t>tüm maruz bırakma rotalarında EPA ile Seviye IV </a:t>
            </a:r>
            <a:r>
              <a:rPr lang="tr-TR" dirty="0" err="1">
                <a:solidFill>
                  <a:schemeClr val="tx1"/>
                </a:solidFill>
              </a:rPr>
              <a:t>toksisite</a:t>
            </a:r>
            <a:r>
              <a:rPr lang="tr-TR" dirty="0">
                <a:solidFill>
                  <a:schemeClr val="tx1"/>
                </a:solidFill>
              </a:rPr>
              <a:t> derecesine sahiptir: deri, cilt teması, göz teması, solunum ve yutma.</a:t>
            </a:r>
          </a:p>
          <a:p>
            <a:endParaRPr lang="tr-TR" b="1" dirty="0">
              <a:solidFill>
                <a:schemeClr val="tx1"/>
              </a:solidFill>
            </a:endParaRPr>
          </a:p>
          <a:p>
            <a:endParaRPr lang="tr-TR" dirty="0"/>
          </a:p>
        </p:txBody>
      </p:sp>
    </p:spTree>
    <p:extLst>
      <p:ext uri="{BB962C8B-B14F-4D97-AF65-F5344CB8AC3E}">
        <p14:creationId xmlns:p14="http://schemas.microsoft.com/office/powerpoint/2010/main" val="2974317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chemeClr val="tx1"/>
                </a:solidFill>
              </a:rPr>
              <a:t>AR-DEZ SNIPER® Nedir?</a:t>
            </a:r>
            <a:br>
              <a:rPr lang="tr-TR" b="1" dirty="0">
                <a:solidFill>
                  <a:schemeClr val="tx1"/>
                </a:solidFill>
              </a:rPr>
            </a:br>
            <a:endParaRPr lang="tr-TR" dirty="0"/>
          </a:p>
        </p:txBody>
      </p:sp>
      <p:sp useBgFill="1">
        <p:nvSpPr>
          <p:cNvPr id="3" name="İçerik Yer Tutucusu 2"/>
          <p:cNvSpPr>
            <a:spLocks noGrp="1"/>
          </p:cNvSpPr>
          <p:nvPr>
            <p:ph idx="1"/>
          </p:nvPr>
        </p:nvSpPr>
        <p:spPr/>
        <p:txBody>
          <a:bodyPr>
            <a:normAutofit fontScale="62500" lnSpcReduction="20000"/>
          </a:bodyPr>
          <a:lstStyle/>
          <a:p>
            <a:r>
              <a:rPr lang="tr-TR" dirty="0" smtClean="0">
                <a:solidFill>
                  <a:schemeClr val="tx1"/>
                </a:solidFill>
              </a:rPr>
              <a:t>AR-DEZ </a:t>
            </a:r>
            <a:r>
              <a:rPr lang="tr-TR" dirty="0">
                <a:solidFill>
                  <a:schemeClr val="tx1"/>
                </a:solidFill>
              </a:rPr>
              <a:t>SNIPER® özel olarak geliştirilmiş patentli kimyası, üstün ve farklı üretim teknolojisiyle çevre sağlığı biliminde bir atılım ve devrimdir!</a:t>
            </a:r>
          </a:p>
          <a:p>
            <a:r>
              <a:rPr lang="tr-TR" dirty="0">
                <a:solidFill>
                  <a:schemeClr val="tx1"/>
                </a:solidFill>
              </a:rPr>
              <a:t>AR-DEZ SNIPER® Endüstriyel güçte ,</a:t>
            </a:r>
            <a:r>
              <a:rPr lang="tr-TR" dirty="0" err="1">
                <a:solidFill>
                  <a:schemeClr val="tx1"/>
                </a:solidFill>
              </a:rPr>
              <a:t>toksik</a:t>
            </a:r>
            <a:r>
              <a:rPr lang="tr-TR" dirty="0">
                <a:solidFill>
                  <a:schemeClr val="tx1"/>
                </a:solidFill>
              </a:rPr>
              <a:t> etkileri bulunmayan dezenfektan, devrimsel akıllı bir </a:t>
            </a:r>
            <a:r>
              <a:rPr lang="tr-TR" dirty="0" smtClean="0">
                <a:solidFill>
                  <a:schemeClr val="tx1"/>
                </a:solidFill>
              </a:rPr>
              <a:t>temizlik </a:t>
            </a:r>
            <a:r>
              <a:rPr lang="tr-TR" dirty="0">
                <a:solidFill>
                  <a:schemeClr val="tx1"/>
                </a:solidFill>
              </a:rPr>
              <a:t>ve </a:t>
            </a:r>
            <a:r>
              <a:rPr lang="tr-TR" dirty="0" smtClean="0">
                <a:solidFill>
                  <a:schemeClr val="tx1"/>
                </a:solidFill>
              </a:rPr>
              <a:t>hijyen </a:t>
            </a:r>
            <a:r>
              <a:rPr lang="tr-TR" dirty="0">
                <a:solidFill>
                  <a:schemeClr val="tx1"/>
                </a:solidFill>
              </a:rPr>
              <a:t>ürünüdür.</a:t>
            </a:r>
          </a:p>
          <a:p>
            <a:r>
              <a:rPr lang="tr-TR" dirty="0">
                <a:solidFill>
                  <a:schemeClr val="tx1"/>
                </a:solidFill>
              </a:rPr>
              <a:t>Bakterisit, Amerika menşeli olup</a:t>
            </a:r>
            <a:r>
              <a:rPr lang="tr-TR" dirty="0" smtClean="0">
                <a:solidFill>
                  <a:schemeClr val="tx1"/>
                </a:solidFill>
              </a:rPr>
              <a:t>, Türkiye’de </a:t>
            </a:r>
            <a:r>
              <a:rPr lang="tr-TR" dirty="0">
                <a:solidFill>
                  <a:schemeClr val="tx1"/>
                </a:solidFill>
              </a:rPr>
              <a:t>AR-DEZ SNIPER markası ile kullanıcılara sunulmuştur.</a:t>
            </a:r>
          </a:p>
          <a:p>
            <a:r>
              <a:rPr lang="tr-TR" dirty="0" smtClean="0">
                <a:solidFill>
                  <a:schemeClr val="tx1"/>
                </a:solidFill>
              </a:rPr>
              <a:t>Sağlık Bakanlığı’nca </a:t>
            </a:r>
            <a:r>
              <a:rPr lang="tr-TR" dirty="0">
                <a:solidFill>
                  <a:schemeClr val="tx1"/>
                </a:solidFill>
              </a:rPr>
              <a:t>2013/81 no-14.3.2013 </a:t>
            </a:r>
            <a:r>
              <a:rPr lang="tr-TR" dirty="0" smtClean="0">
                <a:solidFill>
                  <a:schemeClr val="tx1"/>
                </a:solidFill>
              </a:rPr>
              <a:t>tarihli </a:t>
            </a:r>
            <a:r>
              <a:rPr lang="tr-TR" dirty="0">
                <a:solidFill>
                  <a:schemeClr val="tx1"/>
                </a:solidFill>
              </a:rPr>
              <a:t>tip 2-3-4 olarak ruhsatlıdır.</a:t>
            </a:r>
          </a:p>
          <a:p>
            <a:r>
              <a:rPr lang="tr-TR" dirty="0">
                <a:solidFill>
                  <a:schemeClr val="tx1"/>
                </a:solidFill>
              </a:rPr>
              <a:t>Raf ömrü 18 aydır.</a:t>
            </a:r>
          </a:p>
          <a:p>
            <a:r>
              <a:rPr lang="tr-TR" dirty="0" err="1">
                <a:solidFill>
                  <a:schemeClr val="tx1"/>
                </a:solidFill>
              </a:rPr>
              <a:t>Virüsit</a:t>
            </a:r>
            <a:r>
              <a:rPr lang="tr-TR" dirty="0" smtClean="0">
                <a:solidFill>
                  <a:schemeClr val="tx1"/>
                </a:solidFill>
              </a:rPr>
              <a:t>, </a:t>
            </a:r>
            <a:r>
              <a:rPr lang="tr-TR" dirty="0" err="1" smtClean="0">
                <a:solidFill>
                  <a:schemeClr val="tx1"/>
                </a:solidFill>
              </a:rPr>
              <a:t>Fungusit</a:t>
            </a:r>
            <a:r>
              <a:rPr lang="tr-TR" dirty="0" smtClean="0">
                <a:solidFill>
                  <a:schemeClr val="tx1"/>
                </a:solidFill>
              </a:rPr>
              <a:t>, </a:t>
            </a:r>
            <a:r>
              <a:rPr lang="tr-TR" dirty="0" err="1" smtClean="0">
                <a:solidFill>
                  <a:schemeClr val="tx1"/>
                </a:solidFill>
              </a:rPr>
              <a:t>sporisit</a:t>
            </a:r>
            <a:r>
              <a:rPr lang="tr-TR" dirty="0" smtClean="0">
                <a:solidFill>
                  <a:schemeClr val="tx1"/>
                </a:solidFill>
              </a:rPr>
              <a:t> </a:t>
            </a:r>
            <a:r>
              <a:rPr lang="tr-TR" dirty="0">
                <a:solidFill>
                  <a:schemeClr val="tx1"/>
                </a:solidFill>
              </a:rPr>
              <a:t>bir </a:t>
            </a:r>
            <a:r>
              <a:rPr lang="tr-TR" dirty="0" err="1">
                <a:solidFill>
                  <a:schemeClr val="tx1"/>
                </a:solidFill>
              </a:rPr>
              <a:t>biyosidal</a:t>
            </a:r>
            <a:r>
              <a:rPr lang="tr-TR" dirty="0">
                <a:solidFill>
                  <a:schemeClr val="tx1"/>
                </a:solidFill>
              </a:rPr>
              <a:t> ürün olmasının yanında havada asılı kalan uçucu organik bileşenleri etkisiz hale getirir, uygulama  esnasında havaya gaz açığı çıkarmaz.</a:t>
            </a:r>
          </a:p>
          <a:p>
            <a:r>
              <a:rPr lang="tr-TR" dirty="0" smtClean="0">
                <a:solidFill>
                  <a:schemeClr val="tx1"/>
                </a:solidFill>
              </a:rPr>
              <a:t>KOKUSUZDUR</a:t>
            </a:r>
            <a:r>
              <a:rPr lang="tr-TR" dirty="0">
                <a:solidFill>
                  <a:schemeClr val="tx1"/>
                </a:solidFill>
              </a:rPr>
              <a:t>.</a:t>
            </a:r>
          </a:p>
          <a:p>
            <a:pPr marL="0" indent="0">
              <a:buNone/>
            </a:pPr>
            <a:r>
              <a:rPr lang="tr-TR" b="1" dirty="0">
                <a:solidFill>
                  <a:schemeClr val="tx1"/>
                </a:solidFill>
              </a:rPr>
              <a:t> </a:t>
            </a:r>
          </a:p>
          <a:p>
            <a:endParaRPr lang="tr-TR" dirty="0"/>
          </a:p>
        </p:txBody>
      </p:sp>
    </p:spTree>
    <p:extLst>
      <p:ext uri="{BB962C8B-B14F-4D97-AF65-F5344CB8AC3E}">
        <p14:creationId xmlns:p14="http://schemas.microsoft.com/office/powerpoint/2010/main" val="394292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63500"/>
            <a:ext cx="8964613" cy="1152525"/>
          </a:xfrm>
        </p:spPr>
        <p:txBody>
          <a:bodyPr>
            <a:normAutofit/>
          </a:bodyPr>
          <a:lstStyle/>
          <a:p>
            <a:pPr algn="ctr" eaLnBrk="1" hangingPunct="1"/>
            <a:r>
              <a:rPr lang="tr-TR" sz="3500" b="1" dirty="0" smtClean="0"/>
              <a:t>NEDEN AR-DEZ SNIPER</a:t>
            </a:r>
            <a:r>
              <a:rPr lang="tr-TR" sz="3500" dirty="0" smtClean="0"/>
              <a:t>?</a:t>
            </a:r>
          </a:p>
        </p:txBody>
      </p:sp>
      <p:sp>
        <p:nvSpPr>
          <p:cNvPr id="3075" name="Rectangle 3"/>
          <p:cNvSpPr>
            <a:spLocks noGrp="1" noChangeArrowheads="1"/>
          </p:cNvSpPr>
          <p:nvPr>
            <p:ph type="subTitle" idx="1"/>
          </p:nvPr>
        </p:nvSpPr>
        <p:spPr>
          <a:xfrm>
            <a:off x="340519" y="3140968"/>
            <a:ext cx="8424862" cy="3433763"/>
          </a:xfrm>
        </p:spPr>
        <p:txBody>
          <a:bodyPr>
            <a:normAutofit fontScale="92500" lnSpcReduction="10000"/>
          </a:bodyPr>
          <a:lstStyle/>
          <a:p>
            <a:pPr algn="ctr" eaLnBrk="1" hangingPunct="1">
              <a:lnSpc>
                <a:spcPct val="90000"/>
              </a:lnSpc>
            </a:pPr>
            <a:r>
              <a:rPr lang="tr-TR" sz="2600" dirty="0" smtClean="0">
                <a:solidFill>
                  <a:schemeClr val="tx1"/>
                </a:solidFill>
              </a:rPr>
              <a:t>Cevap </a:t>
            </a:r>
            <a:r>
              <a:rPr lang="tr-TR" sz="2600" b="1" dirty="0" smtClean="0">
                <a:solidFill>
                  <a:schemeClr val="tx1"/>
                </a:solidFill>
              </a:rPr>
              <a:t>AR-DEZ </a:t>
            </a:r>
            <a:r>
              <a:rPr lang="tr-TR" sz="2600" b="1" dirty="0" err="1" smtClean="0">
                <a:solidFill>
                  <a:schemeClr val="tx1"/>
                </a:solidFill>
              </a:rPr>
              <a:t>SNIPER</a:t>
            </a:r>
            <a:r>
              <a:rPr lang="tr-TR" sz="2600" dirty="0" err="1" smtClean="0">
                <a:solidFill>
                  <a:schemeClr val="tx1"/>
                </a:solidFill>
              </a:rPr>
              <a:t>’ın</a:t>
            </a:r>
            <a:r>
              <a:rPr lang="tr-TR" sz="2600" dirty="0" smtClean="0">
                <a:solidFill>
                  <a:schemeClr val="tx1"/>
                </a:solidFill>
              </a:rPr>
              <a:t> özel kimyasında yatmakta; bu çevre biliminde bir atılım!</a:t>
            </a:r>
          </a:p>
          <a:p>
            <a:pPr lvl="1"/>
            <a:r>
              <a:rPr lang="tr-TR" sz="2100" dirty="0" smtClean="0"/>
              <a:t> </a:t>
            </a:r>
            <a:r>
              <a:rPr lang="tr-TR" sz="2100" dirty="0" smtClean="0">
                <a:solidFill>
                  <a:schemeClr val="tx1"/>
                </a:solidFill>
              </a:rPr>
              <a:t>Klor dioksit çevre ve halk sağlığı bilimcileri tarafından bilinmektedir. Yüksek konsantrasyonlarda patlayıcıdır, aşındırıcıdır, yakıcıdır, uçucudur, taşınamaz, depolanamaz, çok dengesiz bir maddedir, raf ömrü yoktur, uygulama öncesi hemen hazırlanmalıdır fakat çok güçlü bir </a:t>
            </a:r>
            <a:r>
              <a:rPr lang="tr-TR" sz="2100" dirty="0" err="1" smtClean="0">
                <a:solidFill>
                  <a:schemeClr val="tx1"/>
                </a:solidFill>
              </a:rPr>
              <a:t>biyosittir</a:t>
            </a:r>
            <a:r>
              <a:rPr lang="tr-TR" sz="2100" dirty="0" smtClean="0">
                <a:solidFill>
                  <a:schemeClr val="tx1"/>
                </a:solidFill>
              </a:rPr>
              <a:t>. </a:t>
            </a:r>
          </a:p>
          <a:p>
            <a:pPr algn="ctr"/>
            <a:r>
              <a:rPr lang="tr-TR" dirty="0" smtClean="0">
                <a:solidFill>
                  <a:schemeClr val="tx1"/>
                </a:solidFill>
              </a:rPr>
              <a:t>AR-DEZ SNIPER </a:t>
            </a:r>
            <a:r>
              <a:rPr lang="tr-TR" dirty="0" err="1" smtClean="0">
                <a:solidFill>
                  <a:schemeClr val="tx1"/>
                </a:solidFill>
              </a:rPr>
              <a:t>klordioksitin</a:t>
            </a:r>
            <a:r>
              <a:rPr lang="tr-TR" dirty="0" smtClean="0">
                <a:solidFill>
                  <a:schemeClr val="tx1"/>
                </a:solidFill>
              </a:rPr>
              <a:t> tüm bu olumsuz dezavantajlarını bertaraf ederek üstün Amerikan teknolojisi ve bilimi sayesinde çevre biliminde bir atılım yapmıştır.</a:t>
            </a:r>
          </a:p>
          <a:p>
            <a:r>
              <a:rPr lang="tr-TR" dirty="0" smtClean="0"/>
              <a:t/>
            </a:r>
            <a:br>
              <a:rPr lang="tr-TR" dirty="0" smtClean="0"/>
            </a:br>
            <a:endParaRPr lang="tr-TR" dirty="0" smtClean="0"/>
          </a:p>
        </p:txBody>
      </p:sp>
      <p:pic>
        <p:nvPicPr>
          <p:cNvPr id="3076" name="Picture 4" descr="mainbanner_pic0"/>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613" y="1052513"/>
            <a:ext cx="5146675"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ArDez_sniper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877272"/>
            <a:ext cx="1260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454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Ar-</a:t>
            </a:r>
            <a:r>
              <a:rPr lang="tr-TR" dirty="0" err="1" smtClean="0"/>
              <a:t>dez</a:t>
            </a:r>
            <a:r>
              <a:rPr lang="tr-TR" dirty="0" smtClean="0"/>
              <a:t> </a:t>
            </a:r>
            <a:r>
              <a:rPr lang="tr-TR" dirty="0" err="1" smtClean="0"/>
              <a:t>snıper</a:t>
            </a:r>
            <a:r>
              <a:rPr lang="tr-TR" dirty="0" smtClean="0"/>
              <a:t> </a:t>
            </a:r>
            <a:br>
              <a:rPr lang="tr-TR" dirty="0" smtClean="0"/>
            </a:br>
            <a:r>
              <a:rPr lang="tr-TR" dirty="0"/>
              <a:t>	</a:t>
            </a:r>
          </a:p>
        </p:txBody>
      </p:sp>
      <p:sp>
        <p:nvSpPr>
          <p:cNvPr id="3" name="İçerik Yer Tutucusu 2"/>
          <p:cNvSpPr>
            <a:spLocks noGrp="1"/>
          </p:cNvSpPr>
          <p:nvPr>
            <p:ph idx="1"/>
          </p:nvPr>
        </p:nvSpPr>
        <p:spPr>
          <a:xfrm>
            <a:off x="304800" y="1554162"/>
            <a:ext cx="6139408" cy="5187206"/>
          </a:xfrm>
        </p:spPr>
        <p:txBody>
          <a:bodyPr>
            <a:normAutofit fontScale="62500" lnSpcReduction="20000"/>
          </a:bodyPr>
          <a:lstStyle/>
          <a:p>
            <a:r>
              <a:rPr lang="tr-TR" dirty="0" smtClean="0"/>
              <a:t>Hara, çiftlik ve evcil hayvanların yaşam alanlarında oluşan bakteri, virüs ve hayvan sağlığını tehdit eden unsurları oksitleme özelliği ile yok eder. </a:t>
            </a:r>
          </a:p>
          <a:p>
            <a:r>
              <a:rPr lang="tr-TR" dirty="0" smtClean="0"/>
              <a:t>AR-DEZ SNIPER kullanıldığı ortamda bulunan kötü kokuları yok eder. Size ve hayvanlarınıza temiz, bol oksijenli ve sağlıklı yaşam alanları yaratır. </a:t>
            </a:r>
          </a:p>
          <a:p>
            <a:r>
              <a:rPr lang="tr-TR" dirty="0" smtClean="0"/>
              <a:t>Hayvan kokusunu gidermek ve dezenfekte etmek için eyer, battaniye, koşu takımları, jokey kıyafet, araç ve gereçleri, nakliye araçlarının temizliği ve dezenfeksiyonu için tek yapmanız gereken AR-DEZ SNIPER sıkmak ve kurumaya bırakmak.</a:t>
            </a:r>
          </a:p>
          <a:p>
            <a:r>
              <a:rPr lang="tr-TR" altLang="tr-TR" dirty="0"/>
              <a:t>H</a:t>
            </a:r>
            <a:r>
              <a:rPr lang="tr-TR" altLang="tr-TR" dirty="0" smtClean="0"/>
              <a:t>ayvanlarınızın </a:t>
            </a:r>
            <a:r>
              <a:rPr lang="tr-TR" altLang="tr-TR" dirty="0"/>
              <a:t>kesi ve yara </a:t>
            </a:r>
            <a:r>
              <a:rPr lang="tr-TR" altLang="tr-TR" dirty="0" smtClean="0"/>
              <a:t>tedavilerinde dahi </a:t>
            </a:r>
            <a:r>
              <a:rPr lang="tr-TR" altLang="tr-TR" dirty="0"/>
              <a:t>mikroorganizmaları öldürmek ve kötü kokulara karşı rahatlıkla kullanabileceğiniz devrimsel bir üründür. </a:t>
            </a:r>
          </a:p>
          <a:p>
            <a:endParaRPr lang="tr-TR" dirty="0" smtClean="0"/>
          </a:p>
          <a:p>
            <a:r>
              <a:rPr lang="tr-TR" dirty="0" smtClean="0"/>
              <a:t>AR-DEZ SNIPER gaz çıkışı ve koku problemlerini ortadan kaldırır. Amonyak ve metanı oksitler. Ahırlardaki idrar ve dışkı kokusuna sebep olan bakterileri öldürür. </a:t>
            </a:r>
            <a:endParaRPr lang="tr-TR" dirty="0"/>
          </a:p>
        </p:txBody>
      </p:sp>
      <p:pic>
        <p:nvPicPr>
          <p:cNvPr id="5" name="Picture 4" descr="12324s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9111" y="2131553"/>
            <a:ext cx="2532489" cy="40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911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9750" y="188913"/>
            <a:ext cx="7772400" cy="792162"/>
          </a:xfrm>
        </p:spPr>
        <p:txBody>
          <a:bodyPr/>
          <a:lstStyle/>
          <a:p>
            <a:pPr eaLnBrk="1" hangingPunct="1"/>
            <a:r>
              <a:rPr lang="tr-TR" b="1" dirty="0" smtClean="0">
                <a:solidFill>
                  <a:schemeClr val="tx1"/>
                </a:solidFill>
              </a:rPr>
              <a:t>YENİ NESLİN KİMYASI</a:t>
            </a:r>
            <a:r>
              <a:rPr lang="tr-TR" dirty="0" smtClean="0"/>
              <a:t> </a:t>
            </a:r>
          </a:p>
        </p:txBody>
      </p:sp>
      <p:sp>
        <p:nvSpPr>
          <p:cNvPr id="4099" name="Rectangle 3"/>
          <p:cNvSpPr>
            <a:spLocks noGrp="1" noChangeArrowheads="1"/>
          </p:cNvSpPr>
          <p:nvPr>
            <p:ph type="subTitle" idx="1"/>
          </p:nvPr>
        </p:nvSpPr>
        <p:spPr>
          <a:xfrm>
            <a:off x="250825" y="2420938"/>
            <a:ext cx="8713788" cy="4103687"/>
          </a:xfrm>
        </p:spPr>
        <p:txBody>
          <a:bodyPr>
            <a:normAutofit fontScale="47500" lnSpcReduction="20000"/>
          </a:bodyPr>
          <a:lstStyle/>
          <a:p>
            <a:pPr algn="ctr" eaLnBrk="1" hangingPunct="1"/>
            <a:r>
              <a:rPr lang="tr-TR" sz="2800" b="1" dirty="0" smtClean="0">
                <a:solidFill>
                  <a:schemeClr val="tx1"/>
                </a:solidFill>
              </a:rPr>
              <a:t>AR-DEZ SNIPER</a:t>
            </a:r>
          </a:p>
          <a:p>
            <a:pPr algn="ctr" eaLnBrk="1" hangingPunct="1"/>
            <a:r>
              <a:rPr lang="tr-TR" sz="2800" dirty="0" smtClean="0">
                <a:solidFill>
                  <a:schemeClr val="tx1"/>
                </a:solidFill>
              </a:rPr>
              <a:t>Özel formülü sayesinde klor dioksidin gücünü, etkisini ve çok yönlülüğünü tamamen doğa dostu bir teknoloji ve 18 AY uzun raf ömrüyle kullanır.</a:t>
            </a:r>
          </a:p>
          <a:p>
            <a:pPr eaLnBrk="1" hangingPunct="1"/>
            <a:r>
              <a:rPr lang="tr-TR" sz="2800" b="1" dirty="0" err="1" smtClean="0">
                <a:solidFill>
                  <a:schemeClr val="tx1"/>
                </a:solidFill>
              </a:rPr>
              <a:t>Klordioksitin</a:t>
            </a:r>
            <a:r>
              <a:rPr lang="tr-TR" sz="2800" b="1" dirty="0" smtClean="0">
                <a:solidFill>
                  <a:schemeClr val="tx1"/>
                </a:solidFill>
              </a:rPr>
              <a:t> Tescilli Kimyası </a:t>
            </a:r>
          </a:p>
          <a:p>
            <a:pPr eaLnBrk="1" hangingPunct="1"/>
            <a:r>
              <a:rPr lang="tr-TR" sz="2800" b="1" dirty="0" smtClean="0">
                <a:solidFill>
                  <a:schemeClr val="tx1"/>
                </a:solidFill>
              </a:rPr>
              <a:t/>
            </a:r>
            <a:br>
              <a:rPr lang="tr-TR" sz="2800" b="1" dirty="0" smtClean="0">
                <a:solidFill>
                  <a:schemeClr val="tx1"/>
                </a:solidFill>
              </a:rPr>
            </a:br>
            <a:r>
              <a:rPr lang="tr-TR" sz="2800" b="1" dirty="0" smtClean="0">
                <a:solidFill>
                  <a:schemeClr val="tx1"/>
                </a:solidFill>
              </a:rPr>
              <a:t>* </a:t>
            </a:r>
            <a:r>
              <a:rPr lang="tr-TR" sz="2800" dirty="0" smtClean="0">
                <a:solidFill>
                  <a:schemeClr val="tx1"/>
                </a:solidFill>
              </a:rPr>
              <a:t>Doğaya ve tüm canlılara dost çevreci bir üründür.</a:t>
            </a:r>
          </a:p>
          <a:p>
            <a:pPr eaLnBrk="1" hangingPunct="1"/>
            <a:r>
              <a:rPr lang="tr-TR" sz="2800" dirty="0" smtClean="0">
                <a:solidFill>
                  <a:schemeClr val="tx1"/>
                </a:solidFill>
              </a:rPr>
              <a:t>* EPA (Amerika Çevre Koruma Ajansı)  tarafından zararsız olduğuna dair IV. (en düşük seviye) dereceden sertifikalıdır. </a:t>
            </a:r>
            <a:br>
              <a:rPr lang="tr-TR" sz="2800" dirty="0" smtClean="0">
                <a:solidFill>
                  <a:schemeClr val="tx1"/>
                </a:solidFill>
              </a:rPr>
            </a:br>
            <a:r>
              <a:rPr lang="tr-TR" sz="2800" dirty="0" smtClean="0">
                <a:solidFill>
                  <a:schemeClr val="tx1"/>
                </a:solidFill>
              </a:rPr>
              <a:t>* </a:t>
            </a:r>
            <a:r>
              <a:rPr lang="tr-TR" sz="2800" dirty="0" err="1" smtClean="0">
                <a:solidFill>
                  <a:schemeClr val="tx1"/>
                </a:solidFill>
              </a:rPr>
              <a:t>Toksik</a:t>
            </a:r>
            <a:r>
              <a:rPr lang="tr-TR" sz="2800" dirty="0" smtClean="0">
                <a:solidFill>
                  <a:schemeClr val="tx1"/>
                </a:solidFill>
              </a:rPr>
              <a:t> değildir, kalıntı bırakmaz, anti alerjiktir, solunabilir.</a:t>
            </a:r>
            <a:br>
              <a:rPr lang="tr-TR" sz="2800" dirty="0" smtClean="0">
                <a:solidFill>
                  <a:schemeClr val="tx1"/>
                </a:solidFill>
              </a:rPr>
            </a:br>
            <a:r>
              <a:rPr lang="tr-TR" sz="2800" dirty="0" smtClean="0">
                <a:solidFill>
                  <a:schemeClr val="tx1"/>
                </a:solidFill>
              </a:rPr>
              <a:t>* Aşındırıcı, yanıcı, patlayıcı değildir. Stabilize edilmiş </a:t>
            </a:r>
            <a:r>
              <a:rPr lang="tr-TR" sz="2800" dirty="0" err="1" smtClean="0">
                <a:solidFill>
                  <a:schemeClr val="tx1"/>
                </a:solidFill>
              </a:rPr>
              <a:t>klordioksit</a:t>
            </a:r>
            <a:r>
              <a:rPr lang="tr-TR" sz="2800" dirty="0" smtClean="0">
                <a:solidFill>
                  <a:schemeClr val="tx1"/>
                </a:solidFill>
              </a:rPr>
              <a:t> olup ambalajında 18 ay oda ısısında muhafaza edilebilir.Ön hazırlığa ihtiyaç yoktur.Uygulama esnasında güvenlik önlemleri almanıza gerek yoktur.(Koruyucu maske, tulum, eldiven gibi..)</a:t>
            </a:r>
            <a:br>
              <a:rPr lang="tr-TR" sz="2800" dirty="0" smtClean="0">
                <a:solidFill>
                  <a:schemeClr val="tx1"/>
                </a:solidFill>
              </a:rPr>
            </a:br>
            <a:r>
              <a:rPr lang="tr-TR" sz="2800" dirty="0" smtClean="0">
                <a:solidFill>
                  <a:schemeClr val="tx1"/>
                </a:solidFill>
              </a:rPr>
              <a:t>* Renksiz ve kokusuzdur.  </a:t>
            </a:r>
            <a:br>
              <a:rPr lang="tr-TR" sz="2800" dirty="0" smtClean="0">
                <a:solidFill>
                  <a:schemeClr val="tx1"/>
                </a:solidFill>
              </a:rPr>
            </a:br>
            <a:r>
              <a:rPr lang="tr-TR" sz="2800" dirty="0" smtClean="0">
                <a:solidFill>
                  <a:schemeClr val="tx1"/>
                </a:solidFill>
              </a:rPr>
              <a:t>* Yer-yüzey, alet-ekipman, hava ve birçok mekanda güvenle </a:t>
            </a:r>
            <a:r>
              <a:rPr lang="tr-TR" sz="2800" b="1" dirty="0" smtClean="0">
                <a:solidFill>
                  <a:schemeClr val="tx1"/>
                </a:solidFill>
              </a:rPr>
              <a:t>TEK</a:t>
            </a:r>
            <a:r>
              <a:rPr lang="tr-TR" sz="2800" dirty="0" smtClean="0">
                <a:solidFill>
                  <a:schemeClr val="tx1"/>
                </a:solidFill>
              </a:rPr>
              <a:t> ürün olarak kullanılır. </a:t>
            </a:r>
            <a:br>
              <a:rPr lang="tr-TR" sz="2800" dirty="0" smtClean="0">
                <a:solidFill>
                  <a:schemeClr val="tx1"/>
                </a:solidFill>
              </a:rPr>
            </a:br>
            <a:r>
              <a:rPr lang="tr-TR" sz="2800" dirty="0" smtClean="0">
                <a:solidFill>
                  <a:schemeClr val="tx1"/>
                </a:solidFill>
              </a:rPr>
              <a:t>* Dezenfekte ederken zehir kullanmaz, moleküler seviyede mikroorganizmaların yapısal bileşenlerini bozmak için mekanik bir hareket kullanır. Dolayısı ile mikroorganizmalar tekrar canlanamaz ve AR-DEZ </a:t>
            </a:r>
            <a:r>
              <a:rPr lang="tr-TR" sz="2800" dirty="0" err="1" smtClean="0">
                <a:solidFill>
                  <a:schemeClr val="tx1"/>
                </a:solidFill>
              </a:rPr>
              <a:t>SNIPER®'a</a:t>
            </a:r>
            <a:r>
              <a:rPr lang="tr-TR" sz="2800" dirty="0" smtClean="0">
                <a:solidFill>
                  <a:schemeClr val="tx1"/>
                </a:solidFill>
              </a:rPr>
              <a:t> karşı bağışıklık kazanamaz. </a:t>
            </a:r>
            <a:br>
              <a:rPr lang="tr-TR" sz="2800" dirty="0" smtClean="0">
                <a:solidFill>
                  <a:schemeClr val="tx1"/>
                </a:solidFill>
              </a:rPr>
            </a:br>
            <a:r>
              <a:rPr lang="tr-TR" sz="2800" dirty="0" smtClean="0">
                <a:solidFill>
                  <a:schemeClr val="tx1"/>
                </a:solidFill>
              </a:rPr>
              <a:t>* AR-DEZ SNIPER® sonradan gelecek tehlikelere karşı kalan potansiyelini muhafaza eder. </a:t>
            </a:r>
            <a:br>
              <a:rPr lang="tr-TR" sz="2800" dirty="0" smtClean="0">
                <a:solidFill>
                  <a:schemeClr val="tx1"/>
                </a:solidFill>
              </a:rPr>
            </a:br>
            <a:r>
              <a:rPr lang="tr-TR" sz="2800" dirty="0" smtClean="0">
                <a:solidFill>
                  <a:schemeClr val="tx1"/>
                </a:solidFill>
              </a:rPr>
              <a:t>* Sigara, duman, yangın, pet hayvanları ve biyolojik kokular dahil daha birçok kötü kokuları giderir. </a:t>
            </a:r>
            <a:br>
              <a:rPr lang="tr-TR" sz="2800" dirty="0" smtClean="0">
                <a:solidFill>
                  <a:schemeClr val="tx1"/>
                </a:solidFill>
              </a:rPr>
            </a:br>
            <a:r>
              <a:rPr lang="tr-TR" sz="2800" dirty="0" smtClean="0">
                <a:solidFill>
                  <a:schemeClr val="tx1"/>
                </a:solidFill>
              </a:rPr>
              <a:t>* En zararlı mikroorganizmaların dezenfeksiyonunda %99 etkili ve güvenlidir. </a:t>
            </a:r>
            <a:endParaRPr lang="tr-TR" sz="2800" dirty="0">
              <a:solidFill>
                <a:schemeClr val="tx1"/>
              </a:solidFill>
            </a:endParaRPr>
          </a:p>
          <a:p>
            <a:pPr eaLnBrk="1" hangingPunct="1"/>
            <a:r>
              <a:rPr lang="tr-TR" sz="2800" dirty="0" smtClean="0">
                <a:solidFill>
                  <a:schemeClr val="tx1"/>
                </a:solidFill>
              </a:rPr>
              <a:t>* Amonyak, Metan, Formaldehit, Hidrojen sülfit ve uçucu organik bileşenler içeren gaz ve dumanları oksitler, nötralize eder, kalıntı bırakmaz. </a:t>
            </a:r>
            <a:br>
              <a:rPr lang="tr-TR" sz="2800" dirty="0" smtClean="0">
                <a:solidFill>
                  <a:schemeClr val="tx1"/>
                </a:solidFill>
              </a:rPr>
            </a:br>
            <a:r>
              <a:rPr lang="tr-TR" sz="2800" dirty="0" smtClean="0">
                <a:solidFill>
                  <a:schemeClr val="tx1"/>
                </a:solidFill>
              </a:rPr>
              <a:t>* NSF (Gıda alanları) </a:t>
            </a:r>
            <a:r>
              <a:rPr lang="tr-TR" sz="2800" dirty="0" err="1" smtClean="0">
                <a:solidFill>
                  <a:schemeClr val="tx1"/>
                </a:solidFill>
              </a:rPr>
              <a:t>sertikasına</a:t>
            </a:r>
            <a:r>
              <a:rPr lang="tr-TR" sz="2800" dirty="0" smtClean="0">
                <a:solidFill>
                  <a:schemeClr val="tx1"/>
                </a:solidFill>
              </a:rPr>
              <a:t> sahiptir. </a:t>
            </a:r>
            <a:br>
              <a:rPr lang="tr-TR" sz="2800" dirty="0" smtClean="0">
                <a:solidFill>
                  <a:schemeClr val="tx1"/>
                </a:solidFill>
              </a:rPr>
            </a:br>
            <a:r>
              <a:rPr lang="tr-TR" sz="2800" dirty="0" smtClean="0">
                <a:solidFill>
                  <a:schemeClr val="tx1"/>
                </a:solidFill>
              </a:rPr>
              <a:t>* T.C. Sağlık Bakanlığı'ndan ruhsatlıdır. </a:t>
            </a:r>
          </a:p>
          <a:p>
            <a:pPr eaLnBrk="1" hangingPunct="1"/>
            <a:r>
              <a:rPr lang="tr-TR" sz="2800" dirty="0" smtClean="0">
                <a:solidFill>
                  <a:schemeClr val="tx1"/>
                </a:solidFill>
              </a:rPr>
              <a:t>* Hammaddesi AMERİKA </a:t>
            </a:r>
            <a:r>
              <a:rPr lang="tr-TR" sz="2800" dirty="0" err="1" smtClean="0">
                <a:solidFill>
                  <a:schemeClr val="tx1"/>
                </a:solidFill>
              </a:rPr>
              <a:t>menşeelidir</a:t>
            </a:r>
            <a:r>
              <a:rPr lang="tr-TR" sz="2800" dirty="0" smtClean="0"/>
              <a:t>. </a:t>
            </a:r>
          </a:p>
        </p:txBody>
      </p:sp>
      <p:pic>
        <p:nvPicPr>
          <p:cNvPr id="4100" name="Picture 4" descr="tavsiyeler_p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313" y="981075"/>
            <a:ext cx="374491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ArDez_sniper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6213" y="6072188"/>
            <a:ext cx="1260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4830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t>Hayvan sağlığı kontrol altında</a:t>
            </a:r>
            <a:endParaRPr lang="tr-TR" sz="3200" b="1" dirty="0"/>
          </a:p>
        </p:txBody>
      </p:sp>
      <p:pic>
        <p:nvPicPr>
          <p:cNvPr id="4" name="Picture 5" descr="ArDez_snipe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6213" y="6072188"/>
            <a:ext cx="1260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çerik Yer Tutucusu 5"/>
          <p:cNvSpPr>
            <a:spLocks noGrp="1"/>
          </p:cNvSpPr>
          <p:nvPr>
            <p:ph idx="1"/>
          </p:nvPr>
        </p:nvSpPr>
        <p:spPr>
          <a:xfrm>
            <a:off x="683568" y="1412776"/>
            <a:ext cx="7515944" cy="2594918"/>
          </a:xfrm>
        </p:spPr>
        <p:txBody>
          <a:bodyPr>
            <a:normAutofit fontScale="77500" lnSpcReduction="20000"/>
          </a:bodyPr>
          <a:lstStyle/>
          <a:p>
            <a:r>
              <a:rPr lang="tr-TR" dirty="0" smtClean="0"/>
              <a:t>Hayvancılık işletmelerinde </a:t>
            </a:r>
            <a:r>
              <a:rPr lang="tr-TR" dirty="0" err="1" smtClean="0"/>
              <a:t>biyogüvenlik</a:t>
            </a:r>
            <a:r>
              <a:rPr lang="tr-TR" dirty="0" smtClean="0"/>
              <a:t> zincirinin en önemli halkası dezenfeksiyondur. Mekanik olarak temizledikten sonra dezenfeksiyon amacıyla AR-DEZ SNIPER kullanımı idealdir. Tüm patojenleri kullanıcıyı ve hayvanları güven altında tutarak ortadan kaldırır. Organik ve kimyasal kirlilikten oluşan mikroorganizmalar için AR-DEZ </a:t>
            </a:r>
            <a:r>
              <a:rPr lang="tr-TR" dirty="0" err="1" smtClean="0"/>
              <a:t>SNIPER’ı</a:t>
            </a:r>
            <a:r>
              <a:rPr lang="tr-TR" dirty="0" smtClean="0"/>
              <a:t> tüm alanlarda </a:t>
            </a:r>
            <a:r>
              <a:rPr lang="tr-TR" dirty="0" err="1" smtClean="0"/>
              <a:t>sisleme</a:t>
            </a:r>
            <a:r>
              <a:rPr lang="tr-TR" dirty="0" smtClean="0"/>
              <a:t> yaparak kullanabilirsiniz. </a:t>
            </a:r>
            <a:endParaRPr lang="tr-TR" dirty="0"/>
          </a:p>
        </p:txBody>
      </p:sp>
      <p:pic>
        <p:nvPicPr>
          <p:cNvPr id="8"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3160" y="4057028"/>
            <a:ext cx="4556760" cy="2679192"/>
          </a:xfrm>
          <a:prstGeom prst="rect">
            <a:avLst/>
          </a:prstGeom>
        </p:spPr>
      </p:pic>
    </p:spTree>
    <p:extLst>
      <p:ext uri="{BB962C8B-B14F-4D97-AF65-F5344CB8AC3E}">
        <p14:creationId xmlns:p14="http://schemas.microsoft.com/office/powerpoint/2010/main" val="1393863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t>Mikroorganizmalara kalıcı darbe	</a:t>
            </a:r>
            <a:endParaRPr lang="tr-TR" sz="3200" b="1" dirty="0"/>
          </a:p>
        </p:txBody>
      </p:sp>
      <p:sp>
        <p:nvSpPr>
          <p:cNvPr id="3" name="İçerik Yer Tutucusu 2"/>
          <p:cNvSpPr>
            <a:spLocks noGrp="1"/>
          </p:cNvSpPr>
          <p:nvPr>
            <p:ph idx="1"/>
          </p:nvPr>
        </p:nvSpPr>
        <p:spPr>
          <a:xfrm>
            <a:off x="314011" y="1295400"/>
            <a:ext cx="8229600" cy="4525963"/>
          </a:xfrm>
          <a:blipFill>
            <a:blip r:embed="rId2" cstate="print"/>
            <a:tile tx="0" ty="0" sx="100000" sy="100000" flip="none" algn="tl"/>
          </a:blipFill>
        </p:spPr>
        <p:txBody>
          <a:bodyPr>
            <a:normAutofit fontScale="62500" lnSpcReduction="20000"/>
          </a:bodyPr>
          <a:lstStyle/>
          <a:p>
            <a:pPr algn="ctr">
              <a:buNone/>
            </a:pPr>
            <a:endParaRPr lang="tr-TR" dirty="0" smtClean="0"/>
          </a:p>
          <a:p>
            <a:pPr algn="ctr">
              <a:buNone/>
            </a:pPr>
            <a:endParaRPr lang="tr-TR" dirty="0" smtClean="0"/>
          </a:p>
          <a:p>
            <a:pPr algn="ctr">
              <a:buNone/>
            </a:pPr>
            <a:r>
              <a:rPr lang="tr-TR" dirty="0" smtClean="0"/>
              <a:t>AR-DEZ SNIPER hedefini mekanik bir hareketle yok eder. Diğer bir deyişle hayati yapısal bileşenleri (DNA) moleküler düzeyde fiziksel parçalara ayırır. Bu iki açıdan önemlidir:</a:t>
            </a:r>
          </a:p>
          <a:p>
            <a:pPr algn="ctr">
              <a:buFont typeface="Arial" panose="020B0604020202020204" pitchFamily="34" charset="0"/>
              <a:buChar char="•"/>
            </a:pPr>
            <a:r>
              <a:rPr lang="tr-TR" dirty="0" smtClean="0"/>
              <a:t>Hiçbir organizma tekrar çoğalamaz ve bileşenlerine ayrıldıktan sonra fonksiyon gösteremez. </a:t>
            </a:r>
          </a:p>
          <a:p>
            <a:pPr algn="ctr">
              <a:buFont typeface="Arial" panose="020B0604020202020204" pitchFamily="34" charset="0"/>
              <a:buChar char="•"/>
            </a:pPr>
            <a:r>
              <a:rPr lang="tr-TR" dirty="0" smtClean="0"/>
              <a:t>Toksin içeren geleneksel dezenfektanların aksine hiçbir organizma AR-DEZ </a:t>
            </a:r>
            <a:r>
              <a:rPr lang="tr-TR" dirty="0" err="1" smtClean="0"/>
              <a:t>SNIPER’ın</a:t>
            </a:r>
            <a:r>
              <a:rPr lang="tr-TR" dirty="0" smtClean="0"/>
              <a:t> hareketlerine karşılık bağışıklık geliştiremez ve herhangi bir evrimsel ya da kazanılmış savunma gösteremez. </a:t>
            </a:r>
            <a:r>
              <a:rPr lang="tr-TR" dirty="0"/>
              <a:t/>
            </a:r>
            <a:br>
              <a:rPr lang="tr-TR" dirty="0"/>
            </a:br>
            <a:r>
              <a:rPr lang="tr-TR" dirty="0" smtClean="0"/>
              <a:t>AR-DEZ SNIPER® </a:t>
            </a:r>
            <a:r>
              <a:rPr lang="tr-TR" dirty="0"/>
              <a:t>sonradan gelecek tehlikelere karşı kalan potansiyelini muhafaza eder.   </a:t>
            </a:r>
            <a:br>
              <a:rPr lang="tr-TR" dirty="0"/>
            </a:br>
            <a:endParaRPr lang="tr-TR" b="1" dirty="0"/>
          </a:p>
          <a:p>
            <a:pPr algn="ctr">
              <a:buNone/>
            </a:pPr>
            <a:r>
              <a:rPr lang="tr-TR" dirty="0" smtClean="0"/>
              <a:t/>
            </a:r>
            <a:br>
              <a:rPr lang="tr-TR" dirty="0" smtClean="0"/>
            </a:br>
            <a:endParaRPr lang="tr-TR" b="1" dirty="0"/>
          </a:p>
        </p:txBody>
      </p:sp>
      <p:pic>
        <p:nvPicPr>
          <p:cNvPr id="4" name="Picture 5" descr="ArDez_sniper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6213" y="6072188"/>
            <a:ext cx="1260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3863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200" b="1" dirty="0" smtClean="0"/>
              <a:t>Zararlı mikroorganizmalara etkin çözüm</a:t>
            </a:r>
            <a:endParaRPr lang="tr-TR" sz="3200" b="1" dirty="0"/>
          </a:p>
        </p:txBody>
      </p:sp>
      <p:sp>
        <p:nvSpPr>
          <p:cNvPr id="3" name="İçerik Yer Tutucusu 2"/>
          <p:cNvSpPr>
            <a:spLocks noGrp="1"/>
          </p:cNvSpPr>
          <p:nvPr>
            <p:ph idx="1"/>
          </p:nvPr>
        </p:nvSpPr>
        <p:spPr>
          <a:xfrm>
            <a:off x="304800" y="1196752"/>
            <a:ext cx="8464352" cy="5328592"/>
          </a:xfrm>
          <a:blipFill>
            <a:blip r:embed="rId2" cstate="print"/>
            <a:tile tx="0" ty="0" sx="100000" sy="100000" flip="none" algn="tl"/>
          </a:blipFill>
        </p:spPr>
        <p:txBody>
          <a:bodyPr>
            <a:normAutofit fontScale="55000" lnSpcReduction="20000"/>
          </a:bodyPr>
          <a:lstStyle/>
          <a:p>
            <a:pPr algn="ctr">
              <a:buNone/>
            </a:pPr>
            <a:endParaRPr lang="tr-TR" dirty="0" smtClean="0"/>
          </a:p>
          <a:p>
            <a:pPr algn="ctr">
              <a:buNone/>
            </a:pPr>
            <a:endParaRPr lang="tr-TR" dirty="0" smtClean="0"/>
          </a:p>
          <a:p>
            <a:pPr algn="ctr">
              <a:buNone/>
            </a:pPr>
            <a:r>
              <a:rPr lang="tr-TR" dirty="0" smtClean="0"/>
              <a:t>Dezenfekte ederken zehir kullanmaz, moleküler seviyede mikroorganizmaların yapısal bileşenlerini bozmak için mekanik bir hareket kullanır.Mikroorganizmanın hücre duvarlarına nüfus ederek  besinlerin hücre duvarı boyunca taşınmasını engeller ve protein sentezini bozarak yok eder.</a:t>
            </a:r>
          </a:p>
          <a:p>
            <a:pPr algn="ctr">
              <a:buNone/>
            </a:pPr>
            <a:endParaRPr lang="tr-TR" dirty="0"/>
          </a:p>
          <a:p>
            <a:pPr algn="ctr">
              <a:buFont typeface="Arial" panose="020B0604020202020204" pitchFamily="34" charset="0"/>
              <a:buChar char="•"/>
            </a:pPr>
            <a:r>
              <a:rPr lang="tr-TR" dirty="0" smtClean="0"/>
              <a:t>Kapsüllü ve </a:t>
            </a:r>
            <a:r>
              <a:rPr lang="tr-TR" dirty="0" err="1" smtClean="0"/>
              <a:t>kapsülsüz</a:t>
            </a:r>
            <a:r>
              <a:rPr lang="tr-TR" dirty="0" smtClean="0"/>
              <a:t> bakteriler</a:t>
            </a:r>
          </a:p>
          <a:p>
            <a:pPr algn="ctr">
              <a:buFont typeface="Arial" panose="020B0604020202020204" pitchFamily="34" charset="0"/>
              <a:buChar char="•"/>
            </a:pPr>
            <a:r>
              <a:rPr lang="tr-TR" dirty="0" smtClean="0"/>
              <a:t>Gram negatif ve gram pozitif bakteriler</a:t>
            </a:r>
          </a:p>
          <a:p>
            <a:pPr algn="ctr">
              <a:buFont typeface="Arial" panose="020B0604020202020204" pitchFamily="34" charset="0"/>
              <a:buChar char="•"/>
            </a:pPr>
            <a:r>
              <a:rPr lang="tr-TR" dirty="0" err="1" smtClean="0"/>
              <a:t>Burkholderia</a:t>
            </a:r>
            <a:r>
              <a:rPr lang="tr-TR" dirty="0" smtClean="0"/>
              <a:t> </a:t>
            </a:r>
            <a:r>
              <a:rPr lang="tr-TR" dirty="0" err="1" smtClean="0"/>
              <a:t>mallei</a:t>
            </a:r>
            <a:r>
              <a:rPr lang="tr-TR" dirty="0" smtClean="0"/>
              <a:t> (Ruam)</a:t>
            </a:r>
          </a:p>
          <a:p>
            <a:pPr algn="ctr">
              <a:buFont typeface="Arial" panose="020B0604020202020204" pitchFamily="34" charset="0"/>
              <a:buChar char="•"/>
            </a:pPr>
            <a:r>
              <a:rPr lang="tr-TR" dirty="0" err="1" smtClean="0"/>
              <a:t>Histoplasma</a:t>
            </a:r>
            <a:r>
              <a:rPr lang="tr-TR" dirty="0" smtClean="0"/>
              <a:t> gibi mayalar</a:t>
            </a:r>
          </a:p>
          <a:p>
            <a:pPr algn="ctr">
              <a:buFont typeface="Arial" panose="020B0604020202020204" pitchFamily="34" charset="0"/>
              <a:buChar char="•"/>
            </a:pPr>
            <a:r>
              <a:rPr lang="tr-TR" dirty="0" err="1" smtClean="0"/>
              <a:t>Stachybotrys</a:t>
            </a:r>
            <a:r>
              <a:rPr lang="tr-TR" dirty="0" smtClean="0"/>
              <a:t> ve </a:t>
            </a:r>
            <a:r>
              <a:rPr lang="tr-TR" dirty="0" err="1" smtClean="0"/>
              <a:t>Aspergillus</a:t>
            </a:r>
            <a:r>
              <a:rPr lang="tr-TR" dirty="0" smtClean="0"/>
              <a:t> gibi mantarlar</a:t>
            </a:r>
          </a:p>
          <a:p>
            <a:pPr algn="ctr">
              <a:buFont typeface="Arial" panose="020B0604020202020204" pitchFamily="34" charset="0"/>
              <a:buChar char="•"/>
            </a:pPr>
            <a:endParaRPr lang="tr-TR" dirty="0" smtClean="0"/>
          </a:p>
          <a:p>
            <a:pPr algn="ctr">
              <a:buFont typeface="Arial" panose="020B0604020202020204" pitchFamily="34" charset="0"/>
              <a:buChar char="•"/>
            </a:pPr>
            <a:r>
              <a:rPr lang="tr-TR" dirty="0" err="1" smtClean="0"/>
              <a:t>Cryptosporidium</a:t>
            </a:r>
            <a:r>
              <a:rPr lang="tr-TR" dirty="0" smtClean="0"/>
              <a:t> gibi parazitler dahil olmak üzere mikroorganizmaların en zorlu türlerine karşı yeterliliği test edilmiştir. </a:t>
            </a:r>
          </a:p>
          <a:p>
            <a:pPr algn="ctr">
              <a:buFont typeface="Arial" panose="020B0604020202020204" pitchFamily="34" charset="0"/>
              <a:buChar char="•"/>
            </a:pPr>
            <a:endParaRPr lang="tr-TR" dirty="0" smtClean="0"/>
          </a:p>
          <a:p>
            <a:pPr algn="ctr">
              <a:buFont typeface="Arial" panose="020B0604020202020204" pitchFamily="34" charset="0"/>
              <a:buChar char="•"/>
            </a:pPr>
            <a:r>
              <a:rPr lang="tr-TR" dirty="0" smtClean="0"/>
              <a:t>Ayrıca AR-DEZ SNIPER, MRSA, </a:t>
            </a:r>
            <a:r>
              <a:rPr lang="tr-TR" dirty="0" err="1" smtClean="0"/>
              <a:t>Salmonella</a:t>
            </a:r>
            <a:r>
              <a:rPr lang="tr-TR" dirty="0" smtClean="0"/>
              <a:t>, E. </a:t>
            </a:r>
            <a:r>
              <a:rPr lang="tr-TR" dirty="0" err="1" smtClean="0"/>
              <a:t>Coli</a:t>
            </a:r>
            <a:r>
              <a:rPr lang="tr-TR" dirty="0" smtClean="0"/>
              <a:t>, </a:t>
            </a:r>
            <a:r>
              <a:rPr lang="tr-TR" dirty="0" err="1" smtClean="0"/>
              <a:t>Legionella</a:t>
            </a:r>
            <a:r>
              <a:rPr lang="tr-TR" dirty="0" smtClean="0"/>
              <a:t>, </a:t>
            </a:r>
            <a:r>
              <a:rPr lang="tr-TR" dirty="0" err="1" smtClean="0"/>
              <a:t>Parvovirüs</a:t>
            </a:r>
            <a:r>
              <a:rPr lang="tr-TR" dirty="0"/>
              <a:t> </a:t>
            </a:r>
            <a:r>
              <a:rPr lang="tr-TR" dirty="0" smtClean="0"/>
              <a:t>ve HIV virüsü gibi mikropları diğer dezenfektanlardan daha kapsamlı bir şekilde yok eder. </a:t>
            </a:r>
          </a:p>
          <a:p>
            <a:pPr algn="ctr">
              <a:buNone/>
            </a:pPr>
            <a:r>
              <a:rPr lang="tr-TR" dirty="0" smtClean="0"/>
              <a:t/>
            </a:r>
            <a:br>
              <a:rPr lang="tr-TR" dirty="0" smtClean="0"/>
            </a:br>
            <a:endParaRPr lang="tr-TR" b="1" dirty="0"/>
          </a:p>
        </p:txBody>
      </p:sp>
      <p:pic>
        <p:nvPicPr>
          <p:cNvPr id="4" name="Picture 5" descr="ArDez_sniper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6213" y="6072188"/>
            <a:ext cx="1260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3863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304800" y="548680"/>
            <a:ext cx="8686800" cy="838200"/>
          </a:xfrm>
        </p:spPr>
        <p:txBody>
          <a:bodyPr>
            <a:noAutofit/>
          </a:bodyPr>
          <a:lstStyle/>
          <a:p>
            <a:r>
              <a:rPr lang="tr-TR" sz="3400" b="1" dirty="0" smtClean="0"/>
              <a:t>AR-DEZ SNIPER İLE</a:t>
            </a:r>
            <a:br>
              <a:rPr lang="tr-TR" sz="3400" b="1" dirty="0" smtClean="0"/>
            </a:br>
            <a:r>
              <a:rPr lang="tr-TR" sz="3400" b="1" dirty="0" smtClean="0"/>
              <a:t>HER YER İÇİN TEK ÜRÜN</a:t>
            </a:r>
            <a:endParaRPr lang="tr-TR" sz="3400" dirty="0"/>
          </a:p>
        </p:txBody>
      </p:sp>
      <p:sp>
        <p:nvSpPr>
          <p:cNvPr id="3" name="2 İçerik Yer Tutucusu"/>
          <p:cNvSpPr>
            <a:spLocks noGrp="1"/>
          </p:cNvSpPr>
          <p:nvPr>
            <p:ph idx="1"/>
          </p:nvPr>
        </p:nvSpPr>
        <p:spPr>
          <a:xfrm>
            <a:off x="304800" y="1628800"/>
            <a:ext cx="8686800" cy="4525963"/>
          </a:xfrm>
        </p:spPr>
        <p:txBody>
          <a:bodyPr>
            <a:normAutofit fontScale="55000" lnSpcReduction="20000"/>
          </a:bodyPr>
          <a:lstStyle/>
          <a:p>
            <a:pPr marL="0" indent="0" algn="ctr">
              <a:buNone/>
            </a:pPr>
            <a:r>
              <a:rPr lang="tr-TR" dirty="0" smtClean="0"/>
              <a:t>MODERN HAYVANCILIK İŞLETMELERİNDE HASTALIKLARA YER YOK</a:t>
            </a:r>
          </a:p>
          <a:p>
            <a:pPr marL="0" indent="0" algn="ctr">
              <a:buNone/>
            </a:pPr>
            <a:r>
              <a:rPr lang="tr-TR" dirty="0" smtClean="0"/>
              <a:t>Korunma yapılmadığı zaman verim kayıpları ve ilaç masrafları işletmeye çok pahalıya mal olabilir. </a:t>
            </a:r>
          </a:p>
          <a:p>
            <a:pPr marL="0" indent="0" algn="ctr">
              <a:buNone/>
            </a:pPr>
            <a:endParaRPr lang="tr-TR" dirty="0"/>
          </a:p>
          <a:p>
            <a:pPr marL="0" indent="0" algn="ctr">
              <a:buNone/>
            </a:pPr>
            <a:r>
              <a:rPr lang="tr-TR" dirty="0" smtClean="0"/>
              <a:t>Yemlikler, suluklar, kocalar, süt ısıtıcıları, aksesuarlar, kulübeler, araçlar, nakliye araçları, ahır ortamındaki rahat hava sirkülasyonu</a:t>
            </a:r>
          </a:p>
          <a:p>
            <a:pPr marL="0" indent="0" algn="ctr">
              <a:buNone/>
            </a:pPr>
            <a:r>
              <a:rPr lang="tr-TR" dirty="0" smtClean="0"/>
              <a:t>Ve</a:t>
            </a:r>
          </a:p>
          <a:p>
            <a:pPr marL="0" indent="0" algn="ctr">
              <a:buNone/>
            </a:pPr>
            <a:r>
              <a:rPr lang="tr-TR" dirty="0" smtClean="0"/>
              <a:t>Kullanılan tüm aletler, yüzey, araç-gereç temizliği ve dezenfeksiyonu için tek bir ürün:</a:t>
            </a:r>
          </a:p>
          <a:p>
            <a:pPr marL="0" indent="0" algn="ctr">
              <a:buNone/>
            </a:pPr>
            <a:r>
              <a:rPr lang="tr-TR" dirty="0" smtClean="0"/>
              <a:t>AR-DEZ SNIPER</a:t>
            </a:r>
          </a:p>
          <a:p>
            <a:pPr marL="0" indent="0" algn="ctr">
              <a:buNone/>
            </a:pPr>
            <a:endParaRPr lang="tr-TR" dirty="0"/>
          </a:p>
          <a:p>
            <a:pPr marL="0" indent="0" algn="ctr">
              <a:buNone/>
            </a:pPr>
            <a:r>
              <a:rPr lang="tr-TR" altLang="tr-TR" dirty="0"/>
              <a:t>Hayvanlar üzerindeki çizik ve yaralanmalarda </a:t>
            </a:r>
            <a:r>
              <a:rPr lang="tr-TR" altLang="tr-TR" b="1" dirty="0"/>
              <a:t>AR-DEZ SNIPER</a:t>
            </a:r>
            <a:r>
              <a:rPr lang="tr-TR" altLang="tr-TR" dirty="0"/>
              <a:t> püskürtün. Kaşıntı, acı ve yanmaya neden olan bakterileri anında öldürecek, hayvanı serinleterek rahatlatacaktır. Hayvanlarınızın cilt üzerindeki döküntü ve mantar problemlerine karşı rahatlıkla </a:t>
            </a:r>
            <a:r>
              <a:rPr lang="tr-TR" altLang="tr-TR" b="1" dirty="0"/>
              <a:t>AR-DEZ SNIPER</a:t>
            </a:r>
            <a:r>
              <a:rPr lang="tr-TR" altLang="tr-TR" dirty="0"/>
              <a:t> ı spreyleme şeklinde kullanabilirsiniz. Ayak hastalığı problemlerinde ayak iyice temizlendikten sonra bolca </a:t>
            </a:r>
            <a:r>
              <a:rPr lang="tr-TR" altLang="tr-TR" dirty="0" err="1"/>
              <a:t>sniper</a:t>
            </a:r>
            <a:r>
              <a:rPr lang="tr-TR" altLang="tr-TR" dirty="0"/>
              <a:t> püskürtün ve sargı bezi ile </a:t>
            </a:r>
            <a:r>
              <a:rPr lang="tr-TR" altLang="tr-TR" dirty="0" err="1"/>
              <a:t>sarın.Sargı</a:t>
            </a:r>
            <a:r>
              <a:rPr lang="tr-TR" altLang="tr-TR" dirty="0"/>
              <a:t> bezini günaşırı değiştirin.</a:t>
            </a:r>
          </a:p>
          <a:p>
            <a:pPr marL="0" indent="0" algn="ctr">
              <a:buNone/>
            </a:pPr>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545</TotalTime>
  <Words>1513</Words>
  <Application>Microsoft Office PowerPoint</Application>
  <PresentationFormat>Ekran Gösterisi (4:3)</PresentationFormat>
  <Paragraphs>98</Paragraphs>
  <Slides>16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16</vt:i4>
      </vt:variant>
    </vt:vector>
  </HeadingPairs>
  <TitlesOfParts>
    <vt:vector size="23" baseType="lpstr">
      <vt:lpstr>Arial</vt:lpstr>
      <vt:lpstr>Calibri</vt:lpstr>
      <vt:lpstr>Franklin Gothic Book</vt:lpstr>
      <vt:lpstr>Franklin Gothic Medium</vt:lpstr>
      <vt:lpstr>Wingdings</vt:lpstr>
      <vt:lpstr>Wingdings 2</vt:lpstr>
      <vt:lpstr>Gezinti</vt:lpstr>
      <vt:lpstr> GELECEĞİN AKILLI TEMİZLİK  TEKNOLOJİSİ</vt:lpstr>
      <vt:lpstr>AR-DEZ SNIPER® Nedir? </vt:lpstr>
      <vt:lpstr>NEDEN AR-DEZ SNIPER?</vt:lpstr>
      <vt:lpstr>Ar-dez snıper   </vt:lpstr>
      <vt:lpstr>YENİ NESLİN KİMYASI </vt:lpstr>
      <vt:lpstr>Hayvan sağlığı kontrol altında</vt:lpstr>
      <vt:lpstr>Mikroorganizmalara kalıcı darbe </vt:lpstr>
      <vt:lpstr>Zararlı mikroorganizmalara etkin çözüm</vt:lpstr>
      <vt:lpstr>AR-DEZ SNIPER İLE HER YER İÇİN TEK ÜRÜN</vt:lpstr>
      <vt:lpstr>AT BARINAKLARINDA VE AHIRLARDAKİ TEHLİKELER NELER?</vt:lpstr>
      <vt:lpstr>AR-DEZ SNIPER DEVRİ! HER YER İÇİN TEK ÜRÜN…</vt:lpstr>
      <vt:lpstr>PowerPoint Sunusu</vt:lpstr>
      <vt:lpstr>PowerPoint Sunusu</vt:lpstr>
      <vt:lpstr>PowerPoint Sunusu</vt:lpstr>
      <vt:lpstr>Ar-dez SNIPER</vt:lpstr>
      <vt:lpstr>Ar-dez snIper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GELECEĞİN AKILLI TEMİZLİK TEKNOLOJİSİ</dc:title>
  <dc:creator>Eda Aksan</dc:creator>
  <cp:lastModifiedBy>Eda</cp:lastModifiedBy>
  <cp:revision>143</cp:revision>
  <cp:lastPrinted>2020-02-01T10:29:52Z</cp:lastPrinted>
  <dcterms:created xsi:type="dcterms:W3CDTF">2013-06-06T11:07:05Z</dcterms:created>
  <dcterms:modified xsi:type="dcterms:W3CDTF">2020-04-05T18:20:27Z</dcterms:modified>
</cp:coreProperties>
</file>